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handoutMasterIdLst>
    <p:handoutMasterId r:id="rId25"/>
  </p:handoutMasterIdLst>
  <p:sldIdLst>
    <p:sldId id="673" r:id="rId2"/>
    <p:sldId id="675" r:id="rId3"/>
    <p:sldId id="676" r:id="rId4"/>
    <p:sldId id="677" r:id="rId5"/>
    <p:sldId id="678" r:id="rId6"/>
    <p:sldId id="696" r:id="rId7"/>
    <p:sldId id="697" r:id="rId8"/>
    <p:sldId id="679" r:id="rId9"/>
    <p:sldId id="682" r:id="rId10"/>
    <p:sldId id="681" r:id="rId11"/>
    <p:sldId id="694" r:id="rId12"/>
    <p:sldId id="684" r:id="rId13"/>
    <p:sldId id="687" r:id="rId14"/>
    <p:sldId id="688" r:id="rId15"/>
    <p:sldId id="689" r:id="rId16"/>
    <p:sldId id="690" r:id="rId17"/>
    <p:sldId id="685" r:id="rId18"/>
    <p:sldId id="693" r:id="rId19"/>
    <p:sldId id="699" r:id="rId20"/>
    <p:sldId id="698" r:id="rId21"/>
    <p:sldId id="700" r:id="rId22"/>
    <p:sldId id="692" r:id="rId23"/>
  </p:sldIdLst>
  <p:sldSz cx="9144000" cy="6858000" type="screen4x3"/>
  <p:notesSz cx="6889750" cy="10018713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orient="horz" pos="618">
          <p15:clr>
            <a:srgbClr val="A4A3A4"/>
          </p15:clr>
        </p15:guide>
        <p15:guide id="3" orient="horz" pos="4156">
          <p15:clr>
            <a:srgbClr val="A4A3A4"/>
          </p15:clr>
        </p15:guide>
        <p15:guide id="4" orient="horz" pos="981" userDrawn="1">
          <p15:clr>
            <a:srgbClr val="A4A3A4"/>
          </p15:clr>
        </p15:guide>
        <p15:guide id="5" orient="horz" pos="1253" userDrawn="1">
          <p15:clr>
            <a:srgbClr val="A4A3A4"/>
          </p15:clr>
        </p15:guide>
        <p15:guide id="6" orient="horz" pos="3385" userDrawn="1">
          <p15:clr>
            <a:srgbClr val="A4A3A4"/>
          </p15:clr>
        </p15:guide>
        <p15:guide id="7" pos="2880">
          <p15:clr>
            <a:srgbClr val="A4A3A4"/>
          </p15:clr>
        </p15:guide>
        <p15:guide id="8" pos="113">
          <p15:clr>
            <a:srgbClr val="A4A3A4"/>
          </p15:clr>
        </p15:guide>
        <p15:guide id="9" pos="5647">
          <p15:clr>
            <a:srgbClr val="A4A3A4"/>
          </p15:clr>
        </p15:guide>
        <p15:guide id="10" pos="340">
          <p15:clr>
            <a:srgbClr val="A4A3A4"/>
          </p15:clr>
        </p15:guide>
        <p15:guide id="11" pos="521" userDrawn="1">
          <p15:clr>
            <a:srgbClr val="A4A3A4"/>
          </p15:clr>
        </p15:guide>
        <p15:guide id="12" pos="5375">
          <p15:clr>
            <a:srgbClr val="A4A3A4"/>
          </p15:clr>
        </p15:guide>
        <p15:guide id="13" pos="5511" userDrawn="1">
          <p15:clr>
            <a:srgbClr val="A4A3A4"/>
          </p15:clr>
        </p15:guide>
        <p15:guide id="14" orient="horz" pos="3974" userDrawn="1">
          <p15:clr>
            <a:srgbClr val="A4A3A4"/>
          </p15:clr>
        </p15:guide>
        <p15:guide id="15" pos="204" userDrawn="1">
          <p15:clr>
            <a:srgbClr val="A4A3A4"/>
          </p15:clr>
        </p15:guide>
        <p15:guide id="16" orient="horz" pos="572" userDrawn="1">
          <p15:clr>
            <a:srgbClr val="A4A3A4"/>
          </p15:clr>
        </p15:guide>
        <p15:guide id="17" orient="horz" pos="89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56" userDrawn="1">
          <p15:clr>
            <a:srgbClr val="A4A3A4"/>
          </p15:clr>
        </p15:guide>
        <p15:guide id="2" pos="217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3CC"/>
    <a:srgbClr val="339966"/>
    <a:srgbClr val="9966FF"/>
    <a:srgbClr val="FF9900"/>
    <a:srgbClr val="660033"/>
    <a:srgbClr val="FF9933"/>
    <a:srgbClr val="CC3300"/>
    <a:srgbClr val="CC99FF"/>
    <a:srgbClr val="FFCC99"/>
    <a:srgbClr val="3366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10A1B5D5-9B99-4C35-A422-299274C87663}" styleName="보통 스타일 1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411" autoAdjust="0"/>
    <p:restoredTop sz="97059" autoAdjust="0"/>
  </p:normalViewPr>
  <p:slideViewPr>
    <p:cSldViewPr>
      <p:cViewPr varScale="1">
        <p:scale>
          <a:sx n="120" d="100"/>
          <a:sy n="120" d="100"/>
        </p:scale>
        <p:origin x="811" y="77"/>
      </p:cViewPr>
      <p:guideLst>
        <p:guide orient="horz" pos="2160"/>
        <p:guide orient="horz" pos="618"/>
        <p:guide orient="horz" pos="4156"/>
        <p:guide orient="horz" pos="981"/>
        <p:guide orient="horz" pos="1253"/>
        <p:guide orient="horz" pos="3385"/>
        <p:guide pos="2880"/>
        <p:guide pos="113"/>
        <p:guide pos="5647"/>
        <p:guide pos="340"/>
        <p:guide pos="521"/>
        <p:guide pos="5375"/>
        <p:guide pos="5511"/>
        <p:guide orient="horz" pos="3974"/>
        <p:guide pos="204"/>
        <p:guide orient="horz" pos="572"/>
        <p:guide orient="horz" pos="89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2856"/>
    </p:cViewPr>
  </p:sorterViewPr>
  <p:notesViewPr>
    <p:cSldViewPr>
      <p:cViewPr varScale="1">
        <p:scale>
          <a:sx n="80" d="100"/>
          <a:sy n="80" d="100"/>
        </p:scale>
        <p:origin x="-2028" y="-84"/>
      </p:cViewPr>
      <p:guideLst>
        <p:guide orient="horz" pos="3156"/>
        <p:guide pos="217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Precision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YOLOv11-N</c:v>
                </c:pt>
                <c:pt idx="1">
                  <c:v>YOLOv11-S</c:v>
                </c:pt>
                <c:pt idx="2">
                  <c:v>YOLOv11-M</c:v>
                </c:pt>
                <c:pt idx="3">
                  <c:v>YOLOv11-L</c:v>
                </c:pt>
                <c:pt idx="4">
                  <c:v>YOLOv11-X</c:v>
                </c:pt>
                <c:pt idx="5">
                  <c:v>RT-DETR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0.99</c:v>
                </c:pt>
                <c:pt idx="1">
                  <c:v>0.99</c:v>
                </c:pt>
                <c:pt idx="2">
                  <c:v>0.99</c:v>
                </c:pt>
                <c:pt idx="3">
                  <c:v>0.99</c:v>
                </c:pt>
                <c:pt idx="4">
                  <c:v>0.99</c:v>
                </c:pt>
                <c:pt idx="5">
                  <c:v>0.99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7CB-4D4D-955C-27A5C20F53C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Recall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YOLOv11-N</c:v>
                </c:pt>
                <c:pt idx="1">
                  <c:v>YOLOv11-S</c:v>
                </c:pt>
                <c:pt idx="2">
                  <c:v>YOLOv11-M</c:v>
                </c:pt>
                <c:pt idx="3">
                  <c:v>YOLOv11-L</c:v>
                </c:pt>
                <c:pt idx="4">
                  <c:v>YOLOv11-X</c:v>
                </c:pt>
                <c:pt idx="5">
                  <c:v>RT-DETR</c:v>
                </c:pt>
              </c:strCache>
            </c:strRef>
          </c:cat>
          <c:val>
            <c:numRef>
              <c:f>Sheet1!$C$2:$C$7</c:f>
              <c:numCache>
                <c:formatCode>General</c:formatCode>
                <c:ptCount val="6"/>
                <c:pt idx="0">
                  <c:v>0.9</c:v>
                </c:pt>
                <c:pt idx="1">
                  <c:v>0.89</c:v>
                </c:pt>
                <c:pt idx="2">
                  <c:v>0.89</c:v>
                </c:pt>
                <c:pt idx="3">
                  <c:v>0.89</c:v>
                </c:pt>
                <c:pt idx="4">
                  <c:v>0.89</c:v>
                </c:pt>
                <c:pt idx="5">
                  <c:v>0.9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7CB-4D4D-955C-27A5C20F53CD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mAP@50</c:v>
                </c:pt>
              </c:strCache>
            </c:strRef>
          </c:tx>
          <c:spPr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YOLOv11-N</c:v>
                </c:pt>
                <c:pt idx="1">
                  <c:v>YOLOv11-S</c:v>
                </c:pt>
                <c:pt idx="2">
                  <c:v>YOLOv11-M</c:v>
                </c:pt>
                <c:pt idx="3">
                  <c:v>YOLOv11-L</c:v>
                </c:pt>
                <c:pt idx="4">
                  <c:v>YOLOv11-X</c:v>
                </c:pt>
                <c:pt idx="5">
                  <c:v>RT-DETR</c:v>
                </c:pt>
              </c:strCache>
            </c:strRef>
          </c:cat>
          <c:val>
            <c:numRef>
              <c:f>Sheet1!$D$2:$D$7</c:f>
              <c:numCache>
                <c:formatCode>General</c:formatCode>
                <c:ptCount val="6"/>
                <c:pt idx="0">
                  <c:v>0.94199999999999995</c:v>
                </c:pt>
                <c:pt idx="1">
                  <c:v>0.94699999999999995</c:v>
                </c:pt>
                <c:pt idx="2">
                  <c:v>0.94699999999999995</c:v>
                </c:pt>
                <c:pt idx="3">
                  <c:v>0.94</c:v>
                </c:pt>
                <c:pt idx="4">
                  <c:v>0.94</c:v>
                </c:pt>
                <c:pt idx="5">
                  <c:v>0.90200000000000002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769-4F86-B801-96DDDAE02A9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090465359"/>
        <c:axId val="1090474479"/>
      </c:barChart>
      <c:catAx>
        <c:axId val="109046535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090474479"/>
        <c:crosses val="autoZero"/>
        <c:auto val="1"/>
        <c:lblAlgn val="ctr"/>
        <c:lblOffset val="100"/>
        <c:noMultiLvlLbl val="0"/>
      </c:catAx>
      <c:valAx>
        <c:axId val="1090474479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09046535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학습시간</c:v>
                </c:pt>
              </c:strCache>
            </c:strRef>
          </c:tx>
          <c:spPr>
            <a:solidFill>
              <a:srgbClr val="33996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YOLOv11-N</c:v>
                </c:pt>
                <c:pt idx="1">
                  <c:v>YOLOv11-S</c:v>
                </c:pt>
                <c:pt idx="2">
                  <c:v>YOLOv11-M</c:v>
                </c:pt>
                <c:pt idx="3">
                  <c:v>YOLOv11-L</c:v>
                </c:pt>
                <c:pt idx="4">
                  <c:v>YOLOv11-X</c:v>
                </c:pt>
                <c:pt idx="5">
                  <c:v>RT-DETR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0.13</c:v>
                </c:pt>
                <c:pt idx="1">
                  <c:v>0.2</c:v>
                </c:pt>
                <c:pt idx="2">
                  <c:v>0.6</c:v>
                </c:pt>
                <c:pt idx="3">
                  <c:v>2.4</c:v>
                </c:pt>
                <c:pt idx="4">
                  <c:v>9.8000000000000007</c:v>
                </c:pt>
                <c:pt idx="5">
                  <c:v>8.8000000000000007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CD9-4D8D-852A-FB6445A7F8E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090465359"/>
        <c:axId val="1090474479"/>
      </c:barChart>
      <c:catAx>
        <c:axId val="109046535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090474479"/>
        <c:crosses val="autoZero"/>
        <c:auto val="1"/>
        <c:lblAlgn val="ctr"/>
        <c:lblOffset val="100"/>
        <c:noMultiLvlLbl val="0"/>
      </c:catAx>
      <c:valAx>
        <c:axId val="109047447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09046535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2985077" cy="501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16" tIns="46159" rIns="92316" bIns="46159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03068" y="1"/>
            <a:ext cx="2985077" cy="501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16" tIns="46159" rIns="92316" bIns="46159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843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515856"/>
            <a:ext cx="2985077" cy="501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16" tIns="46159" rIns="92316" bIns="46159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843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03068" y="9515856"/>
            <a:ext cx="2985077" cy="501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16" tIns="46159" rIns="92316" bIns="46159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9C9A3B7E-8717-4B50-B75F-218E8995E223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2985077" cy="501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16" tIns="46159" rIns="92316" bIns="46159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03068" y="1"/>
            <a:ext cx="2985077" cy="501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16" tIns="46159" rIns="92316" bIns="46159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536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39800" y="750888"/>
            <a:ext cx="5011738" cy="375761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8495" y="4759529"/>
            <a:ext cx="5512762" cy="45081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16" tIns="46159" rIns="92316" bIns="4615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515856"/>
            <a:ext cx="2985077" cy="501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16" tIns="46159" rIns="92316" bIns="46159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03068" y="9515856"/>
            <a:ext cx="2985077" cy="501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16" tIns="46159" rIns="92316" bIns="46159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A10404A0-7E6D-450D-97DD-AFCF6972070C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5129" name="Rectangle 9"/>
          <p:cNvSpPr>
            <a:spLocks noChangeArrowheads="1"/>
          </p:cNvSpPr>
          <p:nvPr/>
        </p:nvSpPr>
        <p:spPr bwMode="auto">
          <a:xfrm>
            <a:off x="3010755" y="9427776"/>
            <a:ext cx="887500" cy="371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316" tIns="46159" rIns="92316" bIns="46159">
            <a:spAutoFit/>
          </a:bodyPr>
          <a:lstStyle/>
          <a:p>
            <a:pPr>
              <a:defRPr/>
            </a:pPr>
            <a:r>
              <a:rPr lang="ko-KR" altLang="en-US">
                <a:solidFill>
                  <a:schemeClr val="bg1"/>
                </a:solidFill>
              </a:rPr>
              <a:t>예스폼</a:t>
            </a:r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10404A0-7E6D-450D-97DD-AFCF6972070C}" type="slidenum">
              <a:rPr lang="en-US" altLang="ko-KR" smtClean="0"/>
              <a:pPr>
                <a:defRPr/>
              </a:pPr>
              <a:t>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7816398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429505-B958-759A-EA2D-6B0BB91D83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6D09B3E-C282-69DC-9DB0-87D21571A6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A727079-B003-97B8-F9E1-70641F8225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5D960FB-FD3F-6810-4726-3EC67CA281A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10404A0-7E6D-450D-97DD-AFCF6972070C}" type="slidenum">
              <a:rPr lang="en-US" altLang="ko-KR" smtClean="0"/>
              <a:pPr>
                <a:defRPr/>
              </a:pPr>
              <a:t>10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2913286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2AFA49-1244-5913-C483-D20E66270A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B6869F0-57E3-CB2C-586F-29D77F8DA22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7482CEA-1840-44A5-34A6-63E9514922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C1A8F3F-56B0-5BFA-27EA-6F1E875836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10404A0-7E6D-450D-97DD-AFCF6972070C}" type="slidenum">
              <a:rPr lang="en-US" altLang="ko-KR" smtClean="0"/>
              <a:pPr>
                <a:defRPr/>
              </a:pPr>
              <a:t>11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2497884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88F23D-E378-625D-5A49-5174FF736D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80A7E24-1A0D-EDB3-B9A6-2D0F2D4B559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531AF99-1CB0-2E16-447C-C2DB6E15DE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4F87CDC-D31F-747C-594C-C79EC6CBF7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10404A0-7E6D-450D-97DD-AFCF6972070C}" type="slidenum">
              <a:rPr lang="en-US" altLang="ko-KR" smtClean="0"/>
              <a:pPr>
                <a:defRPr/>
              </a:pPr>
              <a:t>12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153507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09D040-26C8-06B2-4820-12F2D060BD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A9C1738-8FF2-C519-6F63-427CD9628E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C73F25A-0E5D-04DB-F80C-DB5A5199AC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B5C46DF-DBC2-D21C-424A-F4EC7217B48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10404A0-7E6D-450D-97DD-AFCF6972070C}" type="slidenum">
              <a:rPr lang="en-US" altLang="ko-KR" smtClean="0"/>
              <a:pPr>
                <a:defRPr/>
              </a:pPr>
              <a:t>13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9227748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840485-FBA3-C377-E964-7C4DA4606E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8670EBC-1C5E-6686-61D1-51AF454E4D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589F311-BA5B-D61E-848C-E9539E257C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2454A2C-4D56-6023-780D-56C8D81FB0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10404A0-7E6D-450D-97DD-AFCF6972070C}" type="slidenum">
              <a:rPr lang="en-US" altLang="ko-KR" smtClean="0"/>
              <a:pPr>
                <a:defRPr/>
              </a:pPr>
              <a:t>14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8278287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6C19B6-1F7E-9291-69F0-394F614F33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1425811-FA5F-33C7-FD4C-10E7FC10B7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885AA50-77A5-062B-47DD-574971258B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B041861-991A-1F13-9888-F30B0364ACC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10404A0-7E6D-450D-97DD-AFCF6972070C}" type="slidenum">
              <a:rPr lang="en-US" altLang="ko-KR" smtClean="0"/>
              <a:pPr>
                <a:defRPr/>
              </a:pPr>
              <a:t>15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0953603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899A32-4E67-C40C-093A-8835A1F957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22F7A2C-CD56-E45C-21D2-82180857ED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A9C2318-1CF1-DC2D-1253-F592975D5C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803D6C7-DB54-2D3E-9AC1-8F06E0BEE9C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10404A0-7E6D-450D-97DD-AFCF6972070C}" type="slidenum">
              <a:rPr lang="en-US" altLang="ko-KR" smtClean="0"/>
              <a:pPr>
                <a:defRPr/>
              </a:pPr>
              <a:t>16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2094526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1A2BC7-1D89-DBDC-5B3C-4DB51E1D7B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12FBA43-87CF-9790-6201-64435F1FD7B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D463A8F-7F84-9E5D-F698-6A52E2DEA9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A308216-9033-25E1-1B48-09CF681A588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10404A0-7E6D-450D-97DD-AFCF6972070C}" type="slidenum">
              <a:rPr lang="en-US" altLang="ko-KR" smtClean="0"/>
              <a:pPr>
                <a:defRPr/>
              </a:pPr>
              <a:t>17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7902075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63F49F-202A-0DC6-C386-62AF13856C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0803F9C-56A1-C6D9-EB09-F63465BA700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A6A9F73-0B6E-9AD0-9888-8F1BD92B5E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0DB3009-5BB7-13A6-9747-AE0F0BCC0CF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10404A0-7E6D-450D-97DD-AFCF6972070C}" type="slidenum">
              <a:rPr lang="en-US" altLang="ko-KR" smtClean="0"/>
              <a:pPr>
                <a:defRPr/>
              </a:pPr>
              <a:t>18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8848472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752D09-218B-0BC6-35F9-03293DF36B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F6C85AF-1647-3876-D078-92E44340BD3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6DBAE60-336C-A3F5-A4AB-CDCC6AA3A0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6ECD09D-B30C-432B-6D19-6976405629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10404A0-7E6D-450D-97DD-AFCF6972070C}" type="slidenum">
              <a:rPr lang="en-US" altLang="ko-KR" smtClean="0"/>
              <a:pPr>
                <a:defRPr/>
              </a:pPr>
              <a:t>19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524899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9ECF8E-04B4-EF7C-E372-71DDF9338F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0A4F879-6951-9F4B-8DE4-5539500B85A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A06417C-1558-BF64-F721-CEA65EF7A7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9BFB660-4766-BD0C-3AE5-FB8E624E8F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10404A0-7E6D-450D-97DD-AFCF6972070C}" type="slidenum">
              <a:rPr lang="en-US" altLang="ko-KR" smtClean="0"/>
              <a:pPr>
                <a:defRPr/>
              </a:pPr>
              <a:t>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65925605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798905-CCE0-F1BF-4F7E-46A7C6ECDA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E0EAA21-68CA-D05A-9CE0-F11B3E8BFD4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7F2A3CA-9EBA-F537-C88E-62ED3A78A8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4581DE7-B717-6FAF-B78C-33CDB3B5F6A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10404A0-7E6D-450D-97DD-AFCF6972070C}" type="slidenum">
              <a:rPr lang="en-US" altLang="ko-KR" smtClean="0"/>
              <a:pPr>
                <a:defRPr/>
              </a:pPr>
              <a:t>20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11104847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DD54C4-AAD7-1FCD-BBAB-B3279DAA1D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865B701-4C9F-F227-317C-52F028AFF5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E189709-723B-DB16-27F3-FD9B242CB8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2ECE9AA-4D42-C9D9-3A85-B0575D7172C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10404A0-7E6D-450D-97DD-AFCF6972070C}" type="slidenum">
              <a:rPr lang="en-US" altLang="ko-KR" smtClean="0"/>
              <a:pPr>
                <a:defRPr/>
              </a:pPr>
              <a:t>21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95650705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91C532-CB9F-9668-A56F-5DFE14420D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6ADF95A-4FE4-D6D7-0EA3-15D6B089D9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6FAE8D9-6F14-74D3-ECC9-87D346A804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52F5E0B-538E-8222-22A8-D4E692EF53F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10404A0-7E6D-450D-97DD-AFCF6972070C}" type="slidenum">
              <a:rPr lang="en-US" altLang="ko-KR" smtClean="0"/>
              <a:pPr>
                <a:defRPr/>
              </a:pPr>
              <a:t>22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5481921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9338D3-EA48-1D46-784E-ADF653C20E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8DADC88-FBC3-88C0-C6F0-03F4B2482B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5E96D5F-0202-0089-DBBC-9CB925EFFE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6424797-4A08-8AAC-A4F5-BCA3074CBC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10404A0-7E6D-450D-97DD-AFCF6972070C}" type="slidenum">
              <a:rPr lang="en-US" altLang="ko-KR" smtClean="0"/>
              <a:pPr>
                <a:defRPr/>
              </a:pPr>
              <a:t>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9518706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846942-FC66-A83E-CA85-802DCC2EC3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1DC5B73-9566-ACF8-C6BA-C7D77D0EA6E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FE396C6-F4AC-3016-4527-8D52DC0E98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DBAEA01-1F1D-34C6-3EBC-8D05E0424B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10404A0-7E6D-450D-97DD-AFCF6972070C}" type="slidenum">
              <a:rPr lang="en-US" altLang="ko-KR" smtClean="0"/>
              <a:pPr>
                <a:defRPr/>
              </a:pPr>
              <a:t>4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2941672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8BAE97-981A-1616-370A-F1F374F7BC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59DD1BC-6303-8700-EDEE-D62C1D2246A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A4516B6-8366-0411-D114-FC20574AE8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6351B91-AA7A-965A-0464-BE7DE00C82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10404A0-7E6D-450D-97DD-AFCF6972070C}" type="slidenum">
              <a:rPr lang="en-US" altLang="ko-KR" smtClean="0"/>
              <a:pPr>
                <a:defRPr/>
              </a:pPr>
              <a:t>5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6234456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B9F3B2-B772-97BE-ADE9-D1892E4C35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4A53E4B-5647-FB7C-213F-23B3432A248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709AD5D-DA64-7EE6-C039-4A11D5EF20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C6B2658-7DA9-C13E-DBD2-F81D9F116D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10404A0-7E6D-450D-97DD-AFCF6972070C}" type="slidenum">
              <a:rPr lang="en-US" altLang="ko-KR" smtClean="0"/>
              <a:pPr>
                <a:defRPr/>
              </a:pPr>
              <a:t>6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3377992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A58BA1-0490-9094-9906-B1D9169C6A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8F0A00E-4BBC-A059-7921-4B49008C109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96B118A-55EB-00F5-3644-156976EF83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DA4D79-9F69-2394-3D13-CEB38E4DDB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10404A0-7E6D-450D-97DD-AFCF6972070C}" type="slidenum">
              <a:rPr lang="en-US" altLang="ko-KR" smtClean="0"/>
              <a:pPr>
                <a:defRPr/>
              </a:pPr>
              <a:t>7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7350691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E12BBE-EA13-A1C3-24EA-034EBF2511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4355C49-DC0B-4985-D2F5-4C83061EB3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31928B5-1133-088F-C74C-98968408D9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DFEE144-7C8C-8099-188F-B4FAC6827BE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10404A0-7E6D-450D-97DD-AFCF6972070C}" type="slidenum">
              <a:rPr lang="en-US" altLang="ko-KR" smtClean="0"/>
              <a:pPr>
                <a:defRPr/>
              </a:pPr>
              <a:t>8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1603367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97718C-67A2-B16C-254B-1B6BA53A25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C615AD2-B4C4-C2E2-8C35-3D369EC7E4D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F268F0C-554C-3517-B394-B487E51B7F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75F82DF-A984-CB9E-2D75-3601CDC03E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10404A0-7E6D-450D-97DD-AFCF6972070C}" type="slidenum">
              <a:rPr lang="en-US" altLang="ko-KR" smtClean="0"/>
              <a:pPr>
                <a:defRPr/>
              </a:pPr>
              <a:t>9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7232693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/>
              <a:t>마스터 부제목 스타일 편집</a:t>
            </a:r>
          </a:p>
        </p:txBody>
      </p:sp>
    </p:spTree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/>
          </p:nvPr>
        </p:nvSpPr>
        <p:spPr>
          <a:xfrm>
            <a:off x="323850" y="981075"/>
            <a:ext cx="8496300" cy="5472113"/>
          </a:xfrm>
          <a:prstGeom prst="rect">
            <a:avLst/>
          </a:prstGeom>
        </p:spPr>
        <p:txBody>
          <a:bodyPr/>
          <a:lstStyle>
            <a:lvl1pPr>
              <a:buClr>
                <a:srgbClr val="FF0000"/>
              </a:buClr>
              <a:buFont typeface="Wingdings" pitchFamily="2" charset="2"/>
              <a:buChar char="v"/>
              <a:defRPr sz="2400" b="1">
                <a:latin typeface="HY수평선M" pitchFamily="18" charset="-127"/>
                <a:ea typeface="HY수평선M" pitchFamily="18" charset="-127"/>
              </a:defRPr>
            </a:lvl1pPr>
            <a:lvl2pPr marL="442913" indent="-193675">
              <a:buClr>
                <a:schemeClr val="accent2"/>
              </a:buClr>
              <a:buFont typeface="Wingdings" pitchFamily="2" charset="2"/>
              <a:buChar char="§"/>
              <a:defRPr sz="1800" b="0">
                <a:latin typeface="HY수평선M" pitchFamily="18" charset="-127"/>
                <a:ea typeface="HY수평선M" pitchFamily="18" charset="-127"/>
              </a:defRPr>
            </a:lvl2pPr>
            <a:lvl3pPr marL="714375" indent="-228600">
              <a:buClr>
                <a:srgbClr val="C00000"/>
              </a:buClr>
              <a:defRPr sz="1600" b="0">
                <a:latin typeface="HY수평선M" pitchFamily="18" charset="-127"/>
                <a:ea typeface="HY수평선M" pitchFamily="18" charset="-127"/>
              </a:defRPr>
            </a:lvl3pPr>
            <a:lvl4pPr marL="977900" indent="-228600">
              <a:defRPr sz="1400" b="0">
                <a:latin typeface="HY수평선M" pitchFamily="18" charset="-127"/>
                <a:ea typeface="HY수평선M" pitchFamily="18" charset="-127"/>
              </a:defRPr>
            </a:lvl4pPr>
            <a:lvl5pPr marL="1157288" indent="-228600">
              <a:defRPr sz="1400" b="0">
                <a:latin typeface="HY수평선M" pitchFamily="18" charset="-127"/>
                <a:ea typeface="HY수평선M" pitchFamily="18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</p:spTree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</p:spTree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</p:spTree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</p:spTree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2"/>
          <p:cNvPicPr>
            <a:picLocks noChangeAspect="1" noChangeArrowheads="1"/>
          </p:cNvPicPr>
          <p:nvPr userDrawn="1"/>
        </p:nvPicPr>
        <p:blipFill>
          <a:blip r:embed="rId1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962900" y="6153150"/>
            <a:ext cx="1181100" cy="704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7" name="Rectangle 13"/>
          <p:cNvSpPr>
            <a:spLocks noChangeArrowheads="1"/>
          </p:cNvSpPr>
          <p:nvPr userDrawn="1"/>
        </p:nvSpPr>
        <p:spPr bwMode="auto">
          <a:xfrm>
            <a:off x="8512175" y="6524625"/>
            <a:ext cx="504825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buClr>
                <a:srgbClr val="996600"/>
              </a:buClr>
              <a:buFont typeface="Wingdings" pitchFamily="2" charset="2"/>
              <a:buNone/>
              <a:defRPr/>
            </a:pPr>
            <a:r>
              <a:rPr lang="en-US" altLang="ko-KR" sz="1200" b="1"/>
              <a:t> </a:t>
            </a:r>
            <a:fld id="{A97A4D42-0BF2-456A-A17A-03F0074AD5D7}" type="slidenum">
              <a:rPr lang="en-US" altLang="ko-KR" sz="1200" b="1"/>
              <a:pPr algn="ctr">
                <a:buClr>
                  <a:srgbClr val="996600"/>
                </a:buClr>
                <a:buFont typeface="Wingdings" pitchFamily="2" charset="2"/>
                <a:buNone/>
                <a:defRPr/>
              </a:pPr>
              <a:t>‹#›</a:t>
            </a:fld>
            <a:r>
              <a:rPr lang="en-US" altLang="ko-KR" sz="1200" b="1"/>
              <a:t> </a:t>
            </a:r>
          </a:p>
        </p:txBody>
      </p:sp>
      <p:sp>
        <p:nvSpPr>
          <p:cNvPr id="1040" name="Rectangle 16"/>
          <p:cNvSpPr>
            <a:spLocks noChangeArrowheads="1"/>
          </p:cNvSpPr>
          <p:nvPr userDrawn="1"/>
        </p:nvSpPr>
        <p:spPr bwMode="auto">
          <a:xfrm>
            <a:off x="849313" y="0"/>
            <a:ext cx="8294687" cy="765175"/>
          </a:xfrm>
          <a:prstGeom prst="rect">
            <a:avLst/>
          </a:prstGeom>
          <a:solidFill>
            <a:schemeClr val="tx1"/>
          </a:solidFill>
          <a:ln w="9525" algn="ctr">
            <a:noFill/>
            <a:miter lim="800000"/>
            <a:headEnd/>
            <a:tailEnd/>
          </a:ln>
          <a:effectLst/>
        </p:spPr>
        <p:txBody>
          <a:bodyPr lIns="90000" tIns="46800" rIns="90000" bIns="46800" anchor="ctr">
            <a:spAutoFit/>
          </a:bodyPr>
          <a:lstStyle/>
          <a:p>
            <a:pPr>
              <a:defRPr/>
            </a:pPr>
            <a:endParaRPr lang="ko-KR" altLang="en-US"/>
          </a:p>
        </p:txBody>
      </p:sp>
      <p:sp>
        <p:nvSpPr>
          <p:cNvPr id="1041" name="AutoShape 17"/>
          <p:cNvSpPr>
            <a:spLocks noChangeArrowheads="1"/>
          </p:cNvSpPr>
          <p:nvPr userDrawn="1"/>
        </p:nvSpPr>
        <p:spPr bwMode="auto">
          <a:xfrm>
            <a:off x="849313" y="0"/>
            <a:ext cx="1454150" cy="765175"/>
          </a:xfrm>
          <a:prstGeom prst="rtTriangle">
            <a:avLst/>
          </a:prstGeom>
          <a:solidFill>
            <a:srgbClr val="006699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/>
          </a:p>
        </p:txBody>
      </p:sp>
      <p:sp>
        <p:nvSpPr>
          <p:cNvPr id="1042" name="Rectangle 18"/>
          <p:cNvSpPr>
            <a:spLocks noChangeArrowheads="1"/>
          </p:cNvSpPr>
          <p:nvPr userDrawn="1"/>
        </p:nvSpPr>
        <p:spPr bwMode="auto">
          <a:xfrm>
            <a:off x="0" y="0"/>
            <a:ext cx="917575" cy="765175"/>
          </a:xfrm>
          <a:prstGeom prst="rect">
            <a:avLst/>
          </a:prstGeom>
          <a:solidFill>
            <a:srgbClr val="006699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/>
          </a:p>
        </p:txBody>
      </p:sp>
      <p:sp>
        <p:nvSpPr>
          <p:cNvPr id="1043" name="Rectangle 19"/>
          <p:cNvSpPr>
            <a:spLocks noChangeArrowheads="1"/>
          </p:cNvSpPr>
          <p:nvPr userDrawn="1"/>
        </p:nvSpPr>
        <p:spPr bwMode="auto">
          <a:xfrm flipV="1">
            <a:off x="0" y="708025"/>
            <a:ext cx="9144000" cy="69850"/>
          </a:xfrm>
          <a:prstGeom prst="rect">
            <a:avLst/>
          </a:prstGeom>
          <a:solidFill>
            <a:srgbClr val="006699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>
    <p:fade/>
  </p:transition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buClr>
          <a:schemeClr val="hlink"/>
        </a:buClr>
        <a:buFont typeface="굴림체" pitchFamily="49" charset="-127"/>
        <a:defRPr kumimoji="1" sz="2400" b="1">
          <a:solidFill>
            <a:srgbClr val="3B3B2D"/>
          </a:solidFill>
          <a:latin typeface="+mj-lt"/>
          <a:ea typeface="+mj-ea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buClr>
          <a:schemeClr val="hlink"/>
        </a:buClr>
        <a:buFont typeface="굴림체" pitchFamily="49" charset="-127"/>
        <a:defRPr kumimoji="1" sz="2400" b="1">
          <a:solidFill>
            <a:srgbClr val="3B3B2D"/>
          </a:solidFill>
          <a:latin typeface="굴림체" pitchFamily="49" charset="-127"/>
          <a:ea typeface="굴림체" pitchFamily="49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buClr>
          <a:schemeClr val="hlink"/>
        </a:buClr>
        <a:buFont typeface="굴림체" pitchFamily="49" charset="-127"/>
        <a:defRPr kumimoji="1" sz="2400" b="1">
          <a:solidFill>
            <a:srgbClr val="3B3B2D"/>
          </a:solidFill>
          <a:latin typeface="굴림체" pitchFamily="49" charset="-127"/>
          <a:ea typeface="굴림체" pitchFamily="49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buClr>
          <a:schemeClr val="hlink"/>
        </a:buClr>
        <a:buFont typeface="굴림체" pitchFamily="49" charset="-127"/>
        <a:defRPr kumimoji="1" sz="2400" b="1">
          <a:solidFill>
            <a:srgbClr val="3B3B2D"/>
          </a:solidFill>
          <a:latin typeface="굴림체" pitchFamily="49" charset="-127"/>
          <a:ea typeface="굴림체" pitchFamily="49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buClr>
          <a:schemeClr val="hlink"/>
        </a:buClr>
        <a:buFont typeface="굴림체" pitchFamily="49" charset="-127"/>
        <a:defRPr kumimoji="1" sz="2400" b="1">
          <a:solidFill>
            <a:srgbClr val="3B3B2D"/>
          </a:solidFill>
          <a:latin typeface="굴림체" pitchFamily="49" charset="-127"/>
          <a:ea typeface="굴림체" pitchFamily="49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buClr>
          <a:schemeClr val="hlink"/>
        </a:buClr>
        <a:buFont typeface="굴림체" pitchFamily="49" charset="-127"/>
        <a:defRPr kumimoji="1" sz="2400" b="1">
          <a:solidFill>
            <a:srgbClr val="3B3B2D"/>
          </a:solidFill>
          <a:latin typeface="굴림체" pitchFamily="49" charset="-127"/>
          <a:ea typeface="굴림체" pitchFamily="49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buClr>
          <a:schemeClr val="hlink"/>
        </a:buClr>
        <a:buFont typeface="굴림체" pitchFamily="49" charset="-127"/>
        <a:defRPr kumimoji="1" sz="2400" b="1">
          <a:solidFill>
            <a:srgbClr val="3B3B2D"/>
          </a:solidFill>
          <a:latin typeface="굴림체" pitchFamily="49" charset="-127"/>
          <a:ea typeface="굴림체" pitchFamily="49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buClr>
          <a:schemeClr val="hlink"/>
        </a:buClr>
        <a:buFont typeface="굴림체" pitchFamily="49" charset="-127"/>
        <a:defRPr kumimoji="1" sz="2400" b="1">
          <a:solidFill>
            <a:srgbClr val="3B3B2D"/>
          </a:solidFill>
          <a:latin typeface="굴림체" pitchFamily="49" charset="-127"/>
          <a:ea typeface="굴림체" pitchFamily="49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buClr>
          <a:schemeClr val="hlink"/>
        </a:buClr>
        <a:buFont typeface="굴림체" pitchFamily="49" charset="-127"/>
        <a:defRPr kumimoji="1" sz="2400" b="1">
          <a:solidFill>
            <a:srgbClr val="3B3B2D"/>
          </a:solidFill>
          <a:latin typeface="굴림체" pitchFamily="49" charset="-127"/>
          <a:ea typeface="굴림체" pitchFamily="49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lr>
          <a:schemeClr val="hlink"/>
        </a:buClr>
        <a:buFont typeface="Wingdings" pitchFamily="2" charset="2"/>
        <a:buChar char="•"/>
        <a:defRPr kumimoji="1" sz="3200">
          <a:solidFill>
            <a:srgbClr val="3B3B2D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4" Type="http://schemas.openxmlformats.org/officeDocument/2006/relationships/chart" Target="../charts/char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03">
            <a:extLst>
              <a:ext uri="{FF2B5EF4-FFF2-40B4-BE49-F238E27FC236}">
                <a16:creationId xmlns:a16="http://schemas.microsoft.com/office/drawing/2014/main" id="{E9BDFDD2-5FFC-5173-B60F-6F36840602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4075" y="111125"/>
            <a:ext cx="50403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논문 개요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2CB8FAA-2B37-557E-B615-44FC00AD3CA0}"/>
              </a:ext>
            </a:extLst>
          </p:cNvPr>
          <p:cNvSpPr txBox="1"/>
          <p:nvPr/>
        </p:nvSpPr>
        <p:spPr>
          <a:xfrm>
            <a:off x="215739" y="908720"/>
            <a:ext cx="8856984" cy="45870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just" fontAlgn="base" latinLnBrk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kern="0" spc="0" dirty="0">
                <a:solidFill>
                  <a:srgbClr val="000000"/>
                </a:solidFill>
                <a:effectLst/>
              </a:rPr>
              <a:t>□ </a:t>
            </a:r>
            <a:r>
              <a:rPr lang="ko-KR" altLang="en-US" sz="1800" b="1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논문 주제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(</a:t>
            </a:r>
            <a:r>
              <a:rPr lang="ko-KR" altLang="en-US" sz="1800" b="1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가제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)</a:t>
            </a:r>
          </a:p>
          <a:p>
            <a:pPr marR="0" algn="just" fontAlgn="base" latinLnBrk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  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: SMT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공정의 주요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불량 검출을 위한 딥러닝 방법 연구</a:t>
            </a:r>
            <a:endParaRPr lang="en-US" altLang="ko-KR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R="0" algn="just" fontAlgn="base" latinLnBrk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5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R="0" algn="just" fontAlgn="base" latinLnBrk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kern="0" spc="0" dirty="0">
                <a:solidFill>
                  <a:srgbClr val="000000"/>
                </a:solidFill>
                <a:effectLst/>
              </a:rPr>
              <a:t>□  </a:t>
            </a:r>
            <a:r>
              <a:rPr lang="ko-KR" altLang="en-US" b="1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연구 내용 </a:t>
            </a:r>
            <a:endParaRPr lang="en-US" altLang="ko-KR" b="1" kern="0" dirty="0">
              <a:solidFill>
                <a:srgbClr val="000000"/>
              </a:solidFill>
              <a:latin typeface="함초롬바탕" panose="02030604000101010101" pitchFamily="18" charset="-127"/>
            </a:endParaRPr>
          </a:p>
          <a:p>
            <a:pPr marR="0" algn="just" fontAlgn="base" latinLnBrk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   - SMT 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공정에서 발생하는 불량 중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, 7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가지 주요 불량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(missing ball(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부품 누락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), double ball(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과다 납땜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), bridge ball(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겹침 납땜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), foreign material(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이물질 삽입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), extra ball(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들뜸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), damage ball(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스크래치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), ball placement(</a:t>
            </a:r>
            <a:r>
              <a:rPr lang="ko-KR" altLang="en-US" kern="0" dirty="0" err="1">
                <a:solidFill>
                  <a:srgbClr val="000000"/>
                </a:solidFill>
                <a:latin typeface="함초롬바탕" panose="02030604000101010101" pitchFamily="18" charset="-127"/>
              </a:rPr>
              <a:t>오정렬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))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을 검출하기 위한 딥러닝 모델을 연구</a:t>
            </a:r>
            <a:endParaRPr lang="en-US" altLang="ko-KR" kern="0" dirty="0">
              <a:solidFill>
                <a:srgbClr val="000000"/>
              </a:solidFill>
              <a:latin typeface="함초롬바탕" panose="02030604000101010101" pitchFamily="18" charset="-127"/>
            </a:endParaRPr>
          </a:p>
          <a:p>
            <a:pPr marR="0" algn="just" fontAlgn="base" latinLnBrk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   - 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가장 최신 모델인 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YOLO11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과 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RT-DETR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을 적용하여 성능을 비교 분석하고자 함 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0CDD9B-49E4-DB40-CF43-A1660DE499B0}"/>
              </a:ext>
            </a:extLst>
          </p:cNvPr>
          <p:cNvSpPr txBox="1"/>
          <p:nvPr/>
        </p:nvSpPr>
        <p:spPr>
          <a:xfrm>
            <a:off x="431540" y="5574530"/>
            <a:ext cx="8280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0033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※ 7</a:t>
            </a:r>
            <a:r>
              <a:rPr lang="ko-KR" altLang="en-US" sz="1400" dirty="0">
                <a:solidFill>
                  <a:srgbClr val="0033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가지 주요 불량의 근거는</a:t>
            </a:r>
            <a:r>
              <a:rPr lang="en-US" altLang="ko-KR" sz="1400" dirty="0">
                <a:solidFill>
                  <a:srgbClr val="0033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dirty="0">
                <a:solidFill>
                  <a:srgbClr val="0033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실제 </a:t>
            </a:r>
            <a:r>
              <a:rPr lang="en-US" altLang="ko-KR" sz="1400" dirty="0">
                <a:solidFill>
                  <a:srgbClr val="0033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PCB </a:t>
            </a:r>
            <a:r>
              <a:rPr lang="ko-KR" altLang="en-US" sz="1400" dirty="0">
                <a:solidFill>
                  <a:srgbClr val="0033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제조업체이자 </a:t>
            </a:r>
            <a:r>
              <a:rPr lang="ko-KR" altLang="en-US" sz="1400" dirty="0" err="1">
                <a:solidFill>
                  <a:srgbClr val="0033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비즈포스의</a:t>
            </a:r>
            <a:r>
              <a:rPr lang="ko-KR" altLang="en-US" sz="1400" dirty="0">
                <a:solidFill>
                  <a:srgbClr val="0033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협력사인 주</a:t>
            </a:r>
            <a:r>
              <a:rPr lang="en-US" altLang="ko-KR" sz="1400" dirty="0">
                <a:solidFill>
                  <a:srgbClr val="0033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*SMT</a:t>
            </a:r>
            <a:r>
              <a:rPr lang="ko-KR" altLang="en-US" sz="1400" dirty="0">
                <a:solidFill>
                  <a:srgbClr val="0033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 연구소장의 자문을 통해 결정하였음</a:t>
            </a:r>
          </a:p>
        </p:txBody>
      </p:sp>
    </p:spTree>
    <p:extLst>
      <p:ext uri="{BB962C8B-B14F-4D97-AF65-F5344CB8AC3E}">
        <p14:creationId xmlns:p14="http://schemas.microsoft.com/office/powerpoint/2010/main" val="1725455915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F783AD-C613-3686-EB89-097FCD6D8F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03">
            <a:extLst>
              <a:ext uri="{FF2B5EF4-FFF2-40B4-BE49-F238E27FC236}">
                <a16:creationId xmlns:a16="http://schemas.microsoft.com/office/drawing/2014/main" id="{A401D5C2-91C3-CD8A-1734-65A83C2DBC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4075" y="111125"/>
            <a:ext cx="50403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제안 모델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2216CC7-7BED-3D98-EB5C-98C18C590C6C}"/>
              </a:ext>
            </a:extLst>
          </p:cNvPr>
          <p:cNvSpPr txBox="1"/>
          <p:nvPr/>
        </p:nvSpPr>
        <p:spPr>
          <a:xfrm>
            <a:off x="215739" y="942095"/>
            <a:ext cx="8856984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kern="0" spc="0" dirty="0">
                <a:solidFill>
                  <a:srgbClr val="000000"/>
                </a:solidFill>
                <a:effectLst/>
              </a:rPr>
              <a:t>□ 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</a:rPr>
              <a:t>YOLO11(</a:t>
            </a:r>
            <a:r>
              <a:rPr lang="en-US" altLang="ko-KR" b="1" kern="0" dirty="0">
                <a:solidFill>
                  <a:srgbClr val="000000"/>
                </a:solidFill>
              </a:rPr>
              <a:t>You</a:t>
            </a:r>
            <a:r>
              <a:rPr lang="ko-KR" altLang="en-US" b="1" kern="0" dirty="0">
                <a:solidFill>
                  <a:srgbClr val="000000"/>
                </a:solidFill>
              </a:rPr>
              <a:t> </a:t>
            </a:r>
            <a:r>
              <a:rPr lang="en-US" altLang="ko-KR" b="1" kern="0" dirty="0">
                <a:solidFill>
                  <a:srgbClr val="000000"/>
                </a:solidFill>
              </a:rPr>
              <a:t>Only</a:t>
            </a:r>
            <a:r>
              <a:rPr lang="ko-KR" altLang="en-US" b="1" kern="0" dirty="0">
                <a:solidFill>
                  <a:srgbClr val="000000"/>
                </a:solidFill>
              </a:rPr>
              <a:t> </a:t>
            </a:r>
            <a:r>
              <a:rPr lang="en-US" altLang="ko-KR" b="1" kern="0" dirty="0">
                <a:solidFill>
                  <a:srgbClr val="000000"/>
                </a:solidFill>
              </a:rPr>
              <a:t>Look</a:t>
            </a:r>
            <a:r>
              <a:rPr lang="ko-KR" altLang="en-US" b="1" kern="0" dirty="0">
                <a:solidFill>
                  <a:srgbClr val="000000"/>
                </a:solidFill>
              </a:rPr>
              <a:t> </a:t>
            </a:r>
            <a:r>
              <a:rPr lang="en-US" altLang="ko-KR" b="1" kern="0" dirty="0">
                <a:solidFill>
                  <a:srgbClr val="000000"/>
                </a:solidFill>
              </a:rPr>
              <a:t>Once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</a:rPr>
              <a:t>) </a:t>
            </a:r>
            <a:r>
              <a:rPr lang="en-US" altLang="ko-KR" b="1" kern="0" dirty="0">
                <a:solidFill>
                  <a:srgbClr val="000000"/>
                </a:solidFill>
              </a:rPr>
              <a:t>- N,S,M,L,X</a:t>
            </a:r>
            <a:endParaRPr lang="en-US" altLang="ko-KR" sz="1800" b="1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</a:p>
        </p:txBody>
      </p:sp>
      <p:pic>
        <p:nvPicPr>
          <p:cNvPr id="1026" name="Picture 2" descr="Ultralytics YOLO11 비교 플롯">
            <a:extLst>
              <a:ext uri="{FF2B5EF4-FFF2-40B4-BE49-F238E27FC236}">
                <a16:creationId xmlns:a16="http://schemas.microsoft.com/office/drawing/2014/main" id="{4F3B5ADA-1382-ED84-8D18-57F4ED63AC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547" y="1573389"/>
            <a:ext cx="4718337" cy="2027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40662E7-3747-6F09-E9A7-27775E4522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600800"/>
            <a:ext cx="4790345" cy="2890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01FF64C-01D5-7199-F3BE-3F2228D6106F}"/>
              </a:ext>
            </a:extLst>
          </p:cNvPr>
          <p:cNvSpPr txBox="1"/>
          <p:nvPr/>
        </p:nvSpPr>
        <p:spPr>
          <a:xfrm>
            <a:off x="5420130" y="1811885"/>
            <a:ext cx="3526356" cy="44886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-720000">
              <a:lnSpc>
                <a:spcPct val="150000"/>
              </a:lnSpc>
            </a:pP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en-US" altLang="ko-KR" sz="1200" kern="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Ultralytics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에서 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2024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9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월에 개발한 최신 객체 탐지 모델로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이전 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YOLO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버전들의 성공을 기반으로 새로운 기능과 향상된 성능을 제공</a:t>
            </a:r>
            <a:endParaRPr lang="en-US" altLang="ko-KR" sz="12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indent="-720000">
              <a:lnSpc>
                <a:spcPct val="150000"/>
              </a:lnSpc>
            </a:pPr>
            <a:b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이전 버전과 비교하여 개선된 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Backbone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과 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Nek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아키텍처를 사용하여 특징 추출 능력을 향상</a:t>
            </a:r>
            <a:endParaRPr lang="en-US" altLang="ko-KR" sz="12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indent="-720000">
              <a:lnSpc>
                <a:spcPct val="150000"/>
              </a:lnSpc>
            </a:pPr>
            <a:endParaRPr lang="en-US" altLang="ko-KR" sz="12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더 높은 평균 정밀도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200" kern="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mAP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달성하면서도 이전 버전보다 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22%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적은 파라미터를 사용하여 계산 효율성을 높임</a:t>
            </a:r>
            <a:endParaRPr lang="en-US" altLang="ko-KR" sz="12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2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indent="-720000">
              <a:lnSpc>
                <a:spcPct val="150000"/>
              </a:lnSpc>
            </a:pP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이전 버전의 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C2F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모듈을 대체하기 위해 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C3K2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모듈을 도입하였으며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SPPF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모듈 뒤에 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C2PSA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모듈을 추가함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C3K2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는 여러 개의 </a:t>
            </a:r>
            <a:r>
              <a:rPr lang="ko-KR" altLang="en-US" sz="1200" kern="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경량화된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kern="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합성곱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레이어로 구성된 블록으로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정보 손실을 줄여 작은 객체를 보다 잘 탐지할 수 있도록 지원함</a:t>
            </a:r>
            <a:endParaRPr lang="en-US" altLang="ko-KR" sz="12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75355988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ACC50B-1019-8A64-E5DE-557E21BD6D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03">
            <a:extLst>
              <a:ext uri="{FF2B5EF4-FFF2-40B4-BE49-F238E27FC236}">
                <a16:creationId xmlns:a16="http://schemas.microsoft.com/office/drawing/2014/main" id="{71E8779B-F422-7F66-350C-725A506AB8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4075" y="111125"/>
            <a:ext cx="50403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제안 모델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EA37B9-99F5-8F18-8DCA-3E2805D666BF}"/>
              </a:ext>
            </a:extLst>
          </p:cNvPr>
          <p:cNvSpPr txBox="1"/>
          <p:nvPr/>
        </p:nvSpPr>
        <p:spPr>
          <a:xfrm>
            <a:off x="215739" y="942095"/>
            <a:ext cx="8856984" cy="8092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kern="0" spc="0" dirty="0">
                <a:solidFill>
                  <a:srgbClr val="000000"/>
                </a:solidFill>
                <a:effectLst/>
              </a:rPr>
              <a:t>□ 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</a:rPr>
              <a:t>RT-DETR vs YOLO </a:t>
            </a:r>
            <a:r>
              <a:rPr lang="ko-KR" altLang="en-US" sz="1800" b="1" kern="0" spc="0" dirty="0">
                <a:solidFill>
                  <a:srgbClr val="000000"/>
                </a:solidFill>
                <a:effectLst/>
              </a:rPr>
              <a:t>비교</a:t>
            </a:r>
            <a:endParaRPr lang="en-US" altLang="ko-KR" sz="1800" b="1" kern="0" spc="0" dirty="0">
              <a:solidFill>
                <a:srgbClr val="000000"/>
              </a:solidFill>
              <a:effectLst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- </a:t>
            </a:r>
            <a:r>
              <a:rPr lang="ko-KR" altLang="en-US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주요 차이점</a:t>
            </a:r>
            <a:endParaRPr lang="en-US" altLang="ko-KR" sz="1500" b="1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4AFAB85-3C9E-5C2F-814B-28D6A83CCA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1436918"/>
              </p:ext>
            </p:extLst>
          </p:nvPr>
        </p:nvGraphicFramePr>
        <p:xfrm>
          <a:off x="467544" y="1844824"/>
          <a:ext cx="8568952" cy="38884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9377">
                  <a:extLst>
                    <a:ext uri="{9D8B030D-6E8A-4147-A177-3AD203B41FA5}">
                      <a16:colId xmlns:a16="http://schemas.microsoft.com/office/drawing/2014/main" val="1446382413"/>
                    </a:ext>
                  </a:extLst>
                </a:gridCol>
                <a:gridCol w="3600400">
                  <a:extLst>
                    <a:ext uri="{9D8B030D-6E8A-4147-A177-3AD203B41FA5}">
                      <a16:colId xmlns:a16="http://schemas.microsoft.com/office/drawing/2014/main" val="3463974607"/>
                    </a:ext>
                  </a:extLst>
                </a:gridCol>
                <a:gridCol w="3559175">
                  <a:extLst>
                    <a:ext uri="{9D8B030D-6E8A-4147-A177-3AD203B41FA5}">
                      <a16:colId xmlns:a16="http://schemas.microsoft.com/office/drawing/2014/main" val="2068344145"/>
                    </a:ext>
                  </a:extLst>
                </a:gridCol>
              </a:tblGrid>
              <a:tr h="3955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accent4"/>
                          </a:solidFill>
                        </a:rPr>
                        <a:t>항목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accent4"/>
                          </a:solidFill>
                        </a:rPr>
                        <a:t>RT-DETR</a:t>
                      </a:r>
                      <a:endParaRPr lang="ko-KR" altLang="en-US" sz="1400" b="1" dirty="0">
                        <a:solidFill>
                          <a:schemeClr val="accent4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accent4"/>
                          </a:solidFill>
                        </a:rPr>
                        <a:t>YOLO</a:t>
                      </a:r>
                      <a:endParaRPr lang="ko-KR" altLang="en-US" sz="1400" b="1" dirty="0">
                        <a:solidFill>
                          <a:schemeClr val="accent4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2908574"/>
                  </a:ext>
                </a:extLst>
              </a:tr>
              <a:tr h="38652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모델 기반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Transformer 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기반 </a:t>
                      </a:r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(DETR 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계열</a:t>
                      </a:r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CNN 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95989472"/>
                  </a:ext>
                </a:extLst>
              </a:tr>
              <a:tr h="38652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검출 방식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Query-based detection (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쿼리 기반 탐지</a:t>
                      </a:r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Grid-based detection (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격자 기반 탐지</a:t>
                      </a:r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5836487"/>
                  </a:ext>
                </a:extLst>
              </a:tr>
              <a:tr h="38652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속도</a:t>
                      </a:r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vs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정확도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기존 </a:t>
                      </a:r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DETR 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대비 빠르지만</a:t>
                      </a:r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YOLO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보다는 다소 느림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최적화된 </a:t>
                      </a:r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CNN 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구조로 빠른 속도 제공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44675129"/>
                  </a:ext>
                </a:extLst>
              </a:tr>
              <a:tr h="38652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Anchor-Free 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방식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 </a:t>
                      </a:r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직접적인 </a:t>
                      </a:r>
                      <a:r>
                        <a:rPr lang="ko-KR" altLang="en-US" sz="12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바운딩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박스 예측</a:t>
                      </a:r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최신 </a:t>
                      </a:r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YOLO (YOLOv8~11)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에서</a:t>
                      </a:r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지원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5124841"/>
                  </a:ext>
                </a:extLst>
              </a:tr>
              <a:tr h="62557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End-to-End 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학습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가능하지만 </a:t>
                      </a:r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NMS(Non-Maximum Suppression) 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필요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92387182"/>
                  </a:ext>
                </a:extLst>
              </a:tr>
              <a:tr h="38652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멀티스케일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처리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Cross-scale Feature Fusion 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FPN(Feature Pyramid Network) 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58207048"/>
                  </a:ext>
                </a:extLst>
              </a:tr>
              <a:tr h="93465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적용 가능 분야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대형 객체 탐지</a:t>
                      </a:r>
                      <a:endParaRPr lang="en-US" altLang="ko-KR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복잡한 배경에서의 탐지</a:t>
                      </a:r>
                      <a:endParaRPr lang="en-US" altLang="ko-KR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스케일이 다양한 객체를 탐지 </a:t>
                      </a:r>
                      <a:endParaRPr lang="en-US" altLang="ko-KR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실시간 탐지가 필요한 환경 </a:t>
                      </a:r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자율주행</a:t>
                      </a:r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CCTV 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등</a:t>
                      </a:r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빠른 </a:t>
                      </a:r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interface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 요구되는 경우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241020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04879709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0A67E4-FBA0-FF3A-51A1-4EBE0EFE9B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62219FC4-E54C-11FE-CEA4-7BB0B7A830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324" y="1364010"/>
            <a:ext cx="3778654" cy="3330931"/>
          </a:xfrm>
          <a:prstGeom prst="rect">
            <a:avLst/>
          </a:prstGeom>
        </p:spPr>
      </p:pic>
      <p:sp>
        <p:nvSpPr>
          <p:cNvPr id="2" name="Rectangle 203">
            <a:extLst>
              <a:ext uri="{FF2B5EF4-FFF2-40B4-BE49-F238E27FC236}">
                <a16:creationId xmlns:a16="http://schemas.microsoft.com/office/drawing/2014/main" id="{C71B2791-3C3B-A87C-18C1-1E3714CEE1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4075" y="111125"/>
            <a:ext cx="50403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연구 결과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8DC0865-10CC-E9E0-D0F6-B6A6571566C0}"/>
              </a:ext>
            </a:extLst>
          </p:cNvPr>
          <p:cNvSpPr txBox="1"/>
          <p:nvPr/>
        </p:nvSpPr>
        <p:spPr>
          <a:xfrm>
            <a:off x="215739" y="942095"/>
            <a:ext cx="3060117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kern="0" spc="0" dirty="0">
                <a:solidFill>
                  <a:srgbClr val="000000"/>
                </a:solidFill>
                <a:effectLst/>
              </a:rPr>
              <a:t>□ 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</a:rPr>
              <a:t>YOLO11 (</a:t>
            </a:r>
            <a:r>
              <a:rPr lang="en-US" altLang="ko-KR" b="1" kern="0" dirty="0">
                <a:solidFill>
                  <a:srgbClr val="FF0000"/>
                </a:solidFill>
              </a:rPr>
              <a:t>N</a:t>
            </a:r>
            <a:r>
              <a:rPr lang="en-US" altLang="ko-KR" b="1" kern="0" dirty="0">
                <a:solidFill>
                  <a:srgbClr val="000000"/>
                </a:solidFill>
              </a:rPr>
              <a:t>,</a:t>
            </a:r>
            <a:r>
              <a:rPr lang="en-US" altLang="ko-KR" kern="0" dirty="0">
                <a:solidFill>
                  <a:srgbClr val="000000"/>
                </a:solidFill>
              </a:rPr>
              <a:t>S,M,L,X</a:t>
            </a:r>
            <a:r>
              <a:rPr lang="en-US" altLang="ko-KR" b="1" kern="0" dirty="0">
                <a:solidFill>
                  <a:srgbClr val="000000"/>
                </a:solidFill>
              </a:rPr>
              <a:t>)</a:t>
            </a:r>
            <a:endParaRPr lang="en-US" altLang="ko-KR" sz="1800" b="1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EA106E-F9B0-082C-4BBA-E54782C6EF4A}"/>
              </a:ext>
            </a:extLst>
          </p:cNvPr>
          <p:cNvSpPr txBox="1"/>
          <p:nvPr/>
        </p:nvSpPr>
        <p:spPr>
          <a:xfrm>
            <a:off x="2642518" y="1099991"/>
            <a:ext cx="65605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rgbClr val="0033CC"/>
                </a:solidFill>
              </a:rPr>
              <a:t>* epoch: 10 / batch: 16 / dropout: 3 / optimizer:</a:t>
            </a:r>
            <a:r>
              <a:rPr lang="ko-KR" altLang="en-US" sz="1200" b="1" dirty="0">
                <a:solidFill>
                  <a:srgbClr val="0033CC"/>
                </a:solidFill>
              </a:rPr>
              <a:t> </a:t>
            </a:r>
            <a:r>
              <a:rPr lang="en-US" altLang="ko-KR" sz="1200" b="1" dirty="0" err="1">
                <a:solidFill>
                  <a:srgbClr val="0033CC"/>
                </a:solidFill>
              </a:rPr>
              <a:t>AdamW</a:t>
            </a:r>
            <a:r>
              <a:rPr lang="ko-KR" altLang="en-US" sz="1200" b="1" dirty="0">
                <a:solidFill>
                  <a:srgbClr val="0033CC"/>
                </a:solidFill>
              </a:rPr>
              <a:t> </a:t>
            </a:r>
            <a:r>
              <a:rPr lang="en-US" altLang="ko-KR" sz="1200" b="1" dirty="0">
                <a:solidFill>
                  <a:srgbClr val="0033CC"/>
                </a:solidFill>
              </a:rPr>
              <a:t>(</a:t>
            </a:r>
            <a:r>
              <a:rPr lang="en-US" altLang="ko-KR" sz="1200" b="1" dirty="0" err="1">
                <a:solidFill>
                  <a:srgbClr val="0033CC"/>
                </a:solidFill>
              </a:rPr>
              <a:t>lr</a:t>
            </a:r>
            <a:r>
              <a:rPr lang="en-US" altLang="ko-KR" sz="1200" b="1" dirty="0">
                <a:solidFill>
                  <a:srgbClr val="0033CC"/>
                </a:solidFill>
              </a:rPr>
              <a:t>=0.000909, momentum=0.9) </a:t>
            </a:r>
            <a:endParaRPr lang="ko-KR" altLang="en-US" sz="1200" b="1" dirty="0">
              <a:solidFill>
                <a:srgbClr val="0033C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C0C0571-11EA-EBD5-8263-970A479694CB}"/>
              </a:ext>
            </a:extLst>
          </p:cNvPr>
          <p:cNvSpPr txBox="1"/>
          <p:nvPr/>
        </p:nvSpPr>
        <p:spPr>
          <a:xfrm>
            <a:off x="556394" y="4944843"/>
            <a:ext cx="3135362" cy="18020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학습시간 </a:t>
            </a: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0.13H (</a:t>
            </a:r>
            <a:r>
              <a:rPr lang="ko-KR" altLang="en-US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약 </a:t>
            </a: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8</a:t>
            </a:r>
            <a:r>
              <a:rPr lang="ko-KR" altLang="en-US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</a:t>
            </a: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Precision : 0.99</a:t>
            </a: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recall : 0.90</a:t>
            </a: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mAP@50</a:t>
            </a:r>
            <a:r>
              <a:rPr lang="ko-KR" altLang="en-US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0.942</a:t>
            </a: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mAP50-95 : 0.936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D084EC-1D74-4E56-2D9D-E94CDB7D3DDD}"/>
              </a:ext>
            </a:extLst>
          </p:cNvPr>
          <p:cNvSpPr txBox="1"/>
          <p:nvPr/>
        </p:nvSpPr>
        <p:spPr>
          <a:xfrm>
            <a:off x="5588771" y="3994312"/>
            <a:ext cx="23762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[Train Data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학습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곡선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  <a:endParaRPr lang="ko-KR" altLang="en-US" sz="1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525D363-7441-6BE8-E0DB-D44E7EACEB95}"/>
              </a:ext>
            </a:extLst>
          </p:cNvPr>
          <p:cNvSpPr txBox="1"/>
          <p:nvPr/>
        </p:nvSpPr>
        <p:spPr>
          <a:xfrm>
            <a:off x="827584" y="4713378"/>
            <a:ext cx="23762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[Test Data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오차 행렬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  <a:endParaRPr lang="ko-KR" altLang="en-US" sz="1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DBA22D2-598C-A3C0-6ACF-04D6C21C5773}"/>
              </a:ext>
            </a:extLst>
          </p:cNvPr>
          <p:cNvSpPr txBox="1"/>
          <p:nvPr/>
        </p:nvSpPr>
        <p:spPr>
          <a:xfrm>
            <a:off x="332800" y="1671664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0.85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C0B90A4-F7B9-6BAE-E41C-03246A622DAB}"/>
              </a:ext>
            </a:extLst>
          </p:cNvPr>
          <p:cNvSpPr txBox="1"/>
          <p:nvPr/>
        </p:nvSpPr>
        <p:spPr>
          <a:xfrm>
            <a:off x="728621" y="2066980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0.85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32A5D9A-A9BF-A0B1-993B-2AF226EA012F}"/>
              </a:ext>
            </a:extLst>
          </p:cNvPr>
          <p:cNvSpPr txBox="1"/>
          <p:nvPr/>
        </p:nvSpPr>
        <p:spPr>
          <a:xfrm>
            <a:off x="1124888" y="2462296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0.89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4F65602-C57C-C61E-BCF4-7B76C8D7DD12}"/>
              </a:ext>
            </a:extLst>
          </p:cNvPr>
          <p:cNvSpPr txBox="1"/>
          <p:nvPr/>
        </p:nvSpPr>
        <p:spPr>
          <a:xfrm>
            <a:off x="1520709" y="2820573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0.90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A71C8E2-9C7B-D70C-8227-CA4021CAC59C}"/>
              </a:ext>
            </a:extLst>
          </p:cNvPr>
          <p:cNvSpPr txBox="1"/>
          <p:nvPr/>
        </p:nvSpPr>
        <p:spPr>
          <a:xfrm>
            <a:off x="1880749" y="3215613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0.96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7B7AB82-0B60-9338-5A0D-ED10BD5EA872}"/>
              </a:ext>
            </a:extLst>
          </p:cNvPr>
          <p:cNvSpPr txBox="1"/>
          <p:nvPr/>
        </p:nvSpPr>
        <p:spPr>
          <a:xfrm>
            <a:off x="2241296" y="3598267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0.74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0894EFF-BC84-765F-7C38-9A3D9B89D84B}"/>
              </a:ext>
            </a:extLst>
          </p:cNvPr>
          <p:cNvSpPr txBox="1"/>
          <p:nvPr/>
        </p:nvSpPr>
        <p:spPr>
          <a:xfrm>
            <a:off x="2629973" y="3916419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0.89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F0BC14F-11F0-CE62-3648-E7A3770AAA5C}"/>
              </a:ext>
            </a:extLst>
          </p:cNvPr>
          <p:cNvSpPr txBox="1"/>
          <p:nvPr/>
        </p:nvSpPr>
        <p:spPr>
          <a:xfrm>
            <a:off x="288380" y="4323353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0.15</a:t>
            </a:r>
            <a:endParaRPr lang="ko-KR" altLang="en-US" sz="700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9D9B9B4-E778-F2FF-B489-013EA9452901}"/>
              </a:ext>
            </a:extLst>
          </p:cNvPr>
          <p:cNvSpPr txBox="1"/>
          <p:nvPr/>
        </p:nvSpPr>
        <p:spPr>
          <a:xfrm>
            <a:off x="695673" y="4325210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0.14</a:t>
            </a:r>
            <a:endParaRPr lang="ko-KR" altLang="en-US" sz="700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126E6B1-FE51-3C13-DF5E-5F8A9B947212}"/>
              </a:ext>
            </a:extLst>
          </p:cNvPr>
          <p:cNvSpPr txBox="1"/>
          <p:nvPr/>
        </p:nvSpPr>
        <p:spPr>
          <a:xfrm>
            <a:off x="1100417" y="4333162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0.10</a:t>
            </a:r>
            <a:endParaRPr lang="ko-KR" altLang="en-US" sz="700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E93ABC2-EA79-8BA1-7818-774421FCFAD0}"/>
              </a:ext>
            </a:extLst>
          </p:cNvPr>
          <p:cNvSpPr txBox="1"/>
          <p:nvPr/>
        </p:nvSpPr>
        <p:spPr>
          <a:xfrm>
            <a:off x="1856061" y="4330036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0.04</a:t>
            </a:r>
            <a:endParaRPr lang="ko-KR" altLang="en-US" sz="700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DAF9242-E0AA-C987-A209-22783D60CF2E}"/>
              </a:ext>
            </a:extLst>
          </p:cNvPr>
          <p:cNvSpPr txBox="1"/>
          <p:nvPr/>
        </p:nvSpPr>
        <p:spPr>
          <a:xfrm>
            <a:off x="2269872" y="4323353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0.26</a:t>
            </a:r>
            <a:endParaRPr lang="ko-KR" altLang="en-US" sz="700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991FCBD-06FC-53F0-AAD6-D97430193358}"/>
              </a:ext>
            </a:extLst>
          </p:cNvPr>
          <p:cNvSpPr txBox="1"/>
          <p:nvPr/>
        </p:nvSpPr>
        <p:spPr>
          <a:xfrm>
            <a:off x="2666200" y="4323921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0.11</a:t>
            </a:r>
            <a:endParaRPr lang="ko-KR" altLang="en-US" sz="700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C45E9AB-D417-6FB4-98FB-62FDDDAC72C8}"/>
              </a:ext>
            </a:extLst>
          </p:cNvPr>
          <p:cNvSpPr txBox="1"/>
          <p:nvPr/>
        </p:nvSpPr>
        <p:spPr>
          <a:xfrm>
            <a:off x="332800" y="1471411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198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855505A-8A61-C8C0-C331-535530789C69}"/>
              </a:ext>
            </a:extLst>
          </p:cNvPr>
          <p:cNvSpPr txBox="1"/>
          <p:nvPr/>
        </p:nvSpPr>
        <p:spPr>
          <a:xfrm>
            <a:off x="728621" y="1866727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187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A64C545-2545-3ABF-3C6D-97B145550E90}"/>
              </a:ext>
            </a:extLst>
          </p:cNvPr>
          <p:cNvSpPr txBox="1"/>
          <p:nvPr/>
        </p:nvSpPr>
        <p:spPr>
          <a:xfrm>
            <a:off x="1124888" y="2262043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182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AEDCB3A-6131-F346-8744-7D827BA5BDC6}"/>
              </a:ext>
            </a:extLst>
          </p:cNvPr>
          <p:cNvSpPr txBox="1"/>
          <p:nvPr/>
        </p:nvSpPr>
        <p:spPr>
          <a:xfrm>
            <a:off x="1520709" y="2620320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200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79D3867-2F09-DFAA-0055-214B27DF0623}"/>
              </a:ext>
            </a:extLst>
          </p:cNvPr>
          <p:cNvSpPr txBox="1"/>
          <p:nvPr/>
        </p:nvSpPr>
        <p:spPr>
          <a:xfrm>
            <a:off x="1880749" y="3015360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183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D5B8A77-1603-FEF9-489F-8CF40DA3CA57}"/>
              </a:ext>
            </a:extLst>
          </p:cNvPr>
          <p:cNvSpPr txBox="1"/>
          <p:nvPr/>
        </p:nvSpPr>
        <p:spPr>
          <a:xfrm>
            <a:off x="2241296" y="3398014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186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967DB78-78AA-A896-2D04-38D11D1FEC66}"/>
              </a:ext>
            </a:extLst>
          </p:cNvPr>
          <p:cNvSpPr txBox="1"/>
          <p:nvPr/>
        </p:nvSpPr>
        <p:spPr>
          <a:xfrm>
            <a:off x="2637117" y="3759030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197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E0C399F-443D-B70F-C40F-F3AA59C4761D}"/>
              </a:ext>
            </a:extLst>
          </p:cNvPr>
          <p:cNvSpPr txBox="1"/>
          <p:nvPr/>
        </p:nvSpPr>
        <p:spPr>
          <a:xfrm>
            <a:off x="266948" y="4144532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34</a:t>
            </a:r>
            <a:endParaRPr lang="ko-KR" altLang="en-US" sz="700" b="1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E9006DD-56F0-F25B-DED1-0708D8671D5D}"/>
              </a:ext>
            </a:extLst>
          </p:cNvPr>
          <p:cNvSpPr txBox="1"/>
          <p:nvPr/>
        </p:nvSpPr>
        <p:spPr>
          <a:xfrm>
            <a:off x="674241" y="4146389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32</a:t>
            </a:r>
            <a:endParaRPr lang="ko-KR" altLang="en-US" sz="700" b="1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49D8797-AAF2-0A10-0402-05E0007E0DFA}"/>
              </a:ext>
            </a:extLst>
          </p:cNvPr>
          <p:cNvSpPr txBox="1"/>
          <p:nvPr/>
        </p:nvSpPr>
        <p:spPr>
          <a:xfrm>
            <a:off x="1057553" y="4149080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20</a:t>
            </a:r>
            <a:endParaRPr lang="ko-KR" altLang="en-US" sz="700" b="1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A585DB5-7618-AA0F-C540-DC84811FCC22}"/>
              </a:ext>
            </a:extLst>
          </p:cNvPr>
          <p:cNvSpPr txBox="1"/>
          <p:nvPr/>
        </p:nvSpPr>
        <p:spPr>
          <a:xfrm>
            <a:off x="1834629" y="4160242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8</a:t>
            </a:r>
            <a:endParaRPr lang="ko-KR" altLang="en-US" sz="700" b="1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3EC6D6C-2B47-31AF-F282-F65BD2BB17AA}"/>
              </a:ext>
            </a:extLst>
          </p:cNvPr>
          <p:cNvSpPr txBox="1"/>
          <p:nvPr/>
        </p:nvSpPr>
        <p:spPr>
          <a:xfrm>
            <a:off x="2269872" y="4158820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65</a:t>
            </a:r>
            <a:endParaRPr lang="ko-KR" altLang="en-US" sz="700" b="1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77F583C-21F5-D022-DB28-F12BFA87CC7A}"/>
              </a:ext>
            </a:extLst>
          </p:cNvPr>
          <p:cNvSpPr txBox="1"/>
          <p:nvPr/>
        </p:nvSpPr>
        <p:spPr>
          <a:xfrm>
            <a:off x="2666200" y="4159388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25</a:t>
            </a:r>
            <a:endParaRPr lang="ko-KR" altLang="en-US" sz="700" b="1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015B60CE-80AC-5082-AA14-1A959C57D6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810859"/>
            <a:ext cx="9144000" cy="189907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16E9F9BA-E500-CE53-BCEA-5348B06576DE}"/>
              </a:ext>
            </a:extLst>
          </p:cNvPr>
          <p:cNvSpPr txBox="1"/>
          <p:nvPr/>
        </p:nvSpPr>
        <p:spPr>
          <a:xfrm>
            <a:off x="1476351" y="4328614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0.10</a:t>
            </a:r>
            <a:endParaRPr lang="ko-KR" altLang="en-US" sz="700" b="1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B883C84-C339-0578-D96E-5A892EC93A3B}"/>
              </a:ext>
            </a:extLst>
          </p:cNvPr>
          <p:cNvSpPr txBox="1"/>
          <p:nvPr/>
        </p:nvSpPr>
        <p:spPr>
          <a:xfrm>
            <a:off x="1433487" y="4144532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22</a:t>
            </a:r>
            <a:endParaRPr lang="ko-KR" altLang="en-US" sz="700" b="1" dirty="0"/>
          </a:p>
        </p:txBody>
      </p:sp>
    </p:spTree>
    <p:extLst>
      <p:ext uri="{BB962C8B-B14F-4D97-AF65-F5344CB8AC3E}">
        <p14:creationId xmlns:p14="http://schemas.microsoft.com/office/powerpoint/2010/main" val="2896287465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8133CA-6090-6BE5-09C1-990D52653B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4BD68EDB-E737-DA74-4D61-E815515543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1353468"/>
            <a:ext cx="3841994" cy="3393223"/>
          </a:xfrm>
          <a:prstGeom prst="rect">
            <a:avLst/>
          </a:prstGeom>
        </p:spPr>
      </p:pic>
      <p:sp>
        <p:nvSpPr>
          <p:cNvPr id="2" name="Rectangle 203">
            <a:extLst>
              <a:ext uri="{FF2B5EF4-FFF2-40B4-BE49-F238E27FC236}">
                <a16:creationId xmlns:a16="http://schemas.microsoft.com/office/drawing/2014/main" id="{79087BEA-BFE6-6A25-D4CD-CDD26D4053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4075" y="111125"/>
            <a:ext cx="50403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연구 결과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CE56F5-5710-A9CE-109F-741EFA55D3F8}"/>
              </a:ext>
            </a:extLst>
          </p:cNvPr>
          <p:cNvSpPr txBox="1"/>
          <p:nvPr/>
        </p:nvSpPr>
        <p:spPr>
          <a:xfrm>
            <a:off x="215739" y="942095"/>
            <a:ext cx="3060117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kern="0" spc="0" dirty="0">
                <a:solidFill>
                  <a:srgbClr val="000000"/>
                </a:solidFill>
                <a:effectLst/>
              </a:rPr>
              <a:t>□ 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</a:rPr>
              <a:t>YOLO11 (</a:t>
            </a:r>
            <a:r>
              <a:rPr lang="en-US" altLang="ko-KR" kern="0" dirty="0"/>
              <a:t>N</a:t>
            </a:r>
            <a:r>
              <a:rPr lang="en-US" altLang="ko-KR" b="1" kern="0" dirty="0">
                <a:solidFill>
                  <a:srgbClr val="000000"/>
                </a:solidFill>
              </a:rPr>
              <a:t>,</a:t>
            </a:r>
            <a:r>
              <a:rPr lang="en-US" altLang="ko-KR" b="1" kern="0" dirty="0">
                <a:solidFill>
                  <a:srgbClr val="FF0000"/>
                </a:solidFill>
              </a:rPr>
              <a:t>S</a:t>
            </a:r>
            <a:r>
              <a:rPr lang="en-US" altLang="ko-KR" kern="0" dirty="0">
                <a:solidFill>
                  <a:srgbClr val="000000"/>
                </a:solidFill>
              </a:rPr>
              <a:t>,M,L,X</a:t>
            </a:r>
            <a:r>
              <a:rPr lang="en-US" altLang="ko-KR" b="1" kern="0" dirty="0">
                <a:solidFill>
                  <a:srgbClr val="000000"/>
                </a:solidFill>
              </a:rPr>
              <a:t>)</a:t>
            </a:r>
            <a:endParaRPr lang="en-US" altLang="ko-KR" sz="1800" b="1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A54DD6-8981-4420-3214-1C4520CBA511}"/>
              </a:ext>
            </a:extLst>
          </p:cNvPr>
          <p:cNvSpPr txBox="1"/>
          <p:nvPr/>
        </p:nvSpPr>
        <p:spPr>
          <a:xfrm>
            <a:off x="2642518" y="1099991"/>
            <a:ext cx="65605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rgbClr val="0033CC"/>
                </a:solidFill>
              </a:rPr>
              <a:t>* epoch: 10 / batch: 16 / dropout: 3 / optimizer:</a:t>
            </a:r>
            <a:r>
              <a:rPr lang="ko-KR" altLang="en-US" sz="1200" b="1" dirty="0">
                <a:solidFill>
                  <a:srgbClr val="0033CC"/>
                </a:solidFill>
              </a:rPr>
              <a:t> </a:t>
            </a:r>
            <a:r>
              <a:rPr lang="en-US" altLang="ko-KR" sz="1200" b="1" dirty="0" err="1">
                <a:solidFill>
                  <a:srgbClr val="0033CC"/>
                </a:solidFill>
              </a:rPr>
              <a:t>AdamW</a:t>
            </a:r>
            <a:r>
              <a:rPr lang="ko-KR" altLang="en-US" sz="1200" b="1" dirty="0">
                <a:solidFill>
                  <a:srgbClr val="0033CC"/>
                </a:solidFill>
              </a:rPr>
              <a:t> </a:t>
            </a:r>
            <a:r>
              <a:rPr lang="en-US" altLang="ko-KR" sz="1200" b="1" dirty="0">
                <a:solidFill>
                  <a:srgbClr val="0033CC"/>
                </a:solidFill>
              </a:rPr>
              <a:t>(</a:t>
            </a:r>
            <a:r>
              <a:rPr lang="en-US" altLang="ko-KR" sz="1200" b="1" dirty="0" err="1">
                <a:solidFill>
                  <a:srgbClr val="0033CC"/>
                </a:solidFill>
              </a:rPr>
              <a:t>lr</a:t>
            </a:r>
            <a:r>
              <a:rPr lang="en-US" altLang="ko-KR" sz="1200" b="1" dirty="0">
                <a:solidFill>
                  <a:srgbClr val="0033CC"/>
                </a:solidFill>
              </a:rPr>
              <a:t>=0.000909, momentum=0.9) </a:t>
            </a:r>
            <a:endParaRPr lang="ko-KR" altLang="en-US" sz="1200" b="1" dirty="0">
              <a:solidFill>
                <a:srgbClr val="0033C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70186D0-D3F8-3C99-91CE-DEC14D5715A9}"/>
              </a:ext>
            </a:extLst>
          </p:cNvPr>
          <p:cNvSpPr txBox="1"/>
          <p:nvPr/>
        </p:nvSpPr>
        <p:spPr>
          <a:xfrm>
            <a:off x="556394" y="4944843"/>
            <a:ext cx="3135362" cy="18020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학습시간 </a:t>
            </a: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0.2H (12</a:t>
            </a:r>
            <a:r>
              <a:rPr lang="ko-KR" altLang="en-US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</a:t>
            </a: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Precision : 0.99</a:t>
            </a: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recall : 0.89</a:t>
            </a: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mAP@50</a:t>
            </a:r>
            <a:r>
              <a:rPr lang="ko-KR" altLang="en-US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0.947</a:t>
            </a: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mAP50-95 : 0.927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11FC067-CB7B-87C0-BF6B-A852D217E8C3}"/>
              </a:ext>
            </a:extLst>
          </p:cNvPr>
          <p:cNvSpPr txBox="1"/>
          <p:nvPr/>
        </p:nvSpPr>
        <p:spPr>
          <a:xfrm>
            <a:off x="5588771" y="3994312"/>
            <a:ext cx="23762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[Train Data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학습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곡선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  <a:endParaRPr lang="ko-KR" altLang="en-US" sz="1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422C243-E2C9-CF2B-4396-A100A4230EDD}"/>
              </a:ext>
            </a:extLst>
          </p:cNvPr>
          <p:cNvSpPr txBox="1"/>
          <p:nvPr/>
        </p:nvSpPr>
        <p:spPr>
          <a:xfrm>
            <a:off x="827584" y="4713378"/>
            <a:ext cx="23762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[Test Data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오차 행렬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  <a:endParaRPr lang="ko-KR" altLang="en-US" sz="1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C276EE4-0A11-0E92-57E0-1F4824AF0CD8}"/>
              </a:ext>
            </a:extLst>
          </p:cNvPr>
          <p:cNvSpPr txBox="1"/>
          <p:nvPr/>
        </p:nvSpPr>
        <p:spPr>
          <a:xfrm>
            <a:off x="432812" y="1650232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0.85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82C5320-5BA1-C302-DE9A-E86E4C9F04AC}"/>
              </a:ext>
            </a:extLst>
          </p:cNvPr>
          <p:cNvSpPr txBox="1"/>
          <p:nvPr/>
        </p:nvSpPr>
        <p:spPr>
          <a:xfrm>
            <a:off x="828633" y="2045548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0.83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8A3783A-ED42-82BF-1C09-92A9E30E8B02}"/>
              </a:ext>
            </a:extLst>
          </p:cNvPr>
          <p:cNvSpPr txBox="1"/>
          <p:nvPr/>
        </p:nvSpPr>
        <p:spPr>
          <a:xfrm>
            <a:off x="1224900" y="2440864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0.89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07105B2-E42E-E7BE-BC7F-C9059AE9ED89}"/>
              </a:ext>
            </a:extLst>
          </p:cNvPr>
          <p:cNvSpPr txBox="1"/>
          <p:nvPr/>
        </p:nvSpPr>
        <p:spPr>
          <a:xfrm>
            <a:off x="1620721" y="2799141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0.9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83FD6F5-8E41-4D4F-2812-84F163B02FE9}"/>
              </a:ext>
            </a:extLst>
          </p:cNvPr>
          <p:cNvSpPr txBox="1"/>
          <p:nvPr/>
        </p:nvSpPr>
        <p:spPr>
          <a:xfrm>
            <a:off x="1980761" y="3194181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0.96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457D503-04F0-7F97-587B-F0107D08C321}"/>
              </a:ext>
            </a:extLst>
          </p:cNvPr>
          <p:cNvSpPr txBox="1"/>
          <p:nvPr/>
        </p:nvSpPr>
        <p:spPr>
          <a:xfrm>
            <a:off x="2377028" y="3605411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0.73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052E840-EFD0-9C82-4699-24F00A162021}"/>
              </a:ext>
            </a:extLst>
          </p:cNvPr>
          <p:cNvSpPr txBox="1"/>
          <p:nvPr/>
        </p:nvSpPr>
        <p:spPr>
          <a:xfrm>
            <a:off x="2772849" y="3966427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0.87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9203A5C-7DDC-DEFA-4C01-38701D3772B5}"/>
              </a:ext>
            </a:extLst>
          </p:cNvPr>
          <p:cNvSpPr txBox="1"/>
          <p:nvPr/>
        </p:nvSpPr>
        <p:spPr>
          <a:xfrm>
            <a:off x="395536" y="4373361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0.15</a:t>
            </a:r>
            <a:endParaRPr lang="ko-KR" altLang="en-US" sz="700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D4A8C73-D32F-9686-F6E7-065A127297A0}"/>
              </a:ext>
            </a:extLst>
          </p:cNvPr>
          <p:cNvSpPr txBox="1"/>
          <p:nvPr/>
        </p:nvSpPr>
        <p:spPr>
          <a:xfrm>
            <a:off x="802829" y="4375218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0.17</a:t>
            </a:r>
            <a:endParaRPr lang="ko-KR" altLang="en-US" sz="700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7345CA6-9C60-B957-F652-FA5E52B6B966}"/>
              </a:ext>
            </a:extLst>
          </p:cNvPr>
          <p:cNvSpPr txBox="1"/>
          <p:nvPr/>
        </p:nvSpPr>
        <p:spPr>
          <a:xfrm>
            <a:off x="1207573" y="4383170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0.11</a:t>
            </a:r>
            <a:endParaRPr lang="ko-KR" altLang="en-US" sz="700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F0A914E-EFDC-24BF-09BC-C6229E47CADD}"/>
              </a:ext>
            </a:extLst>
          </p:cNvPr>
          <p:cNvSpPr txBox="1"/>
          <p:nvPr/>
        </p:nvSpPr>
        <p:spPr>
          <a:xfrm>
            <a:off x="1963217" y="4380044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0.04</a:t>
            </a:r>
            <a:endParaRPr lang="ko-KR" altLang="en-US" sz="7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BF8A34A-06C6-3C14-7161-3A56E7E2A852}"/>
              </a:ext>
            </a:extLst>
          </p:cNvPr>
          <p:cNvSpPr txBox="1"/>
          <p:nvPr/>
        </p:nvSpPr>
        <p:spPr>
          <a:xfrm>
            <a:off x="2377028" y="4373361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0.26</a:t>
            </a:r>
            <a:endParaRPr lang="ko-KR" altLang="en-US" sz="700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E966F0C-0E08-4AF6-E882-8DEB24C8F889}"/>
              </a:ext>
            </a:extLst>
          </p:cNvPr>
          <p:cNvSpPr txBox="1"/>
          <p:nvPr/>
        </p:nvSpPr>
        <p:spPr>
          <a:xfrm>
            <a:off x="2773356" y="4373929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0.13</a:t>
            </a:r>
            <a:endParaRPr lang="ko-KR" altLang="en-US" sz="700" b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6B9DE8A-2BE3-C79E-3785-8B3FBE6A69A0}"/>
              </a:ext>
            </a:extLst>
          </p:cNvPr>
          <p:cNvSpPr txBox="1"/>
          <p:nvPr/>
        </p:nvSpPr>
        <p:spPr>
          <a:xfrm>
            <a:off x="432812" y="1449979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198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3E829F6-B050-B5DC-5906-19298A250ACD}"/>
              </a:ext>
            </a:extLst>
          </p:cNvPr>
          <p:cNvSpPr txBox="1"/>
          <p:nvPr/>
        </p:nvSpPr>
        <p:spPr>
          <a:xfrm>
            <a:off x="828633" y="1845295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184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63DD2DD-5E8C-62D9-C1AA-D26E853A14BA}"/>
              </a:ext>
            </a:extLst>
          </p:cNvPr>
          <p:cNvSpPr txBox="1"/>
          <p:nvPr/>
        </p:nvSpPr>
        <p:spPr>
          <a:xfrm>
            <a:off x="1224900" y="2240611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182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C916D74-EF88-5827-9505-9578B1BFEA9C}"/>
              </a:ext>
            </a:extLst>
          </p:cNvPr>
          <p:cNvSpPr txBox="1"/>
          <p:nvPr/>
        </p:nvSpPr>
        <p:spPr>
          <a:xfrm>
            <a:off x="1620721" y="2598888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200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094216B-7E58-BD0F-6C32-1E3D37B8011C}"/>
              </a:ext>
            </a:extLst>
          </p:cNvPr>
          <p:cNvSpPr txBox="1"/>
          <p:nvPr/>
        </p:nvSpPr>
        <p:spPr>
          <a:xfrm>
            <a:off x="1980761" y="2993928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183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7D5B59A-C25B-0556-1EE8-C6BCBBB091FD}"/>
              </a:ext>
            </a:extLst>
          </p:cNvPr>
          <p:cNvSpPr txBox="1"/>
          <p:nvPr/>
        </p:nvSpPr>
        <p:spPr>
          <a:xfrm>
            <a:off x="2377028" y="3405158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185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0B65338-9FDA-083B-BA05-A7637785F3CF}"/>
              </a:ext>
            </a:extLst>
          </p:cNvPr>
          <p:cNvSpPr txBox="1"/>
          <p:nvPr/>
        </p:nvSpPr>
        <p:spPr>
          <a:xfrm>
            <a:off x="2772849" y="3766174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194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C4640F3-B1AF-4EBA-2843-D05123D1F742}"/>
              </a:ext>
            </a:extLst>
          </p:cNvPr>
          <p:cNvSpPr txBox="1"/>
          <p:nvPr/>
        </p:nvSpPr>
        <p:spPr>
          <a:xfrm>
            <a:off x="395536" y="4173108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34</a:t>
            </a:r>
            <a:endParaRPr lang="ko-KR" altLang="en-US" sz="700" b="1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1400E75-1B7B-BC9E-E344-F0C97885B516}"/>
              </a:ext>
            </a:extLst>
          </p:cNvPr>
          <p:cNvSpPr txBox="1"/>
          <p:nvPr/>
        </p:nvSpPr>
        <p:spPr>
          <a:xfrm>
            <a:off x="802829" y="4174965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37</a:t>
            </a:r>
            <a:endParaRPr lang="ko-KR" altLang="en-US" sz="700" b="1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30D5A8D-D9BD-45FD-DD2D-FD8A6DCF0AC0}"/>
              </a:ext>
            </a:extLst>
          </p:cNvPr>
          <p:cNvSpPr txBox="1"/>
          <p:nvPr/>
        </p:nvSpPr>
        <p:spPr>
          <a:xfrm>
            <a:off x="1207573" y="4182917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22</a:t>
            </a:r>
            <a:endParaRPr lang="ko-KR" altLang="en-US" sz="700" b="1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93A6D73-A35E-C4C8-32B0-7B59F93CF7DC}"/>
              </a:ext>
            </a:extLst>
          </p:cNvPr>
          <p:cNvSpPr txBox="1"/>
          <p:nvPr/>
        </p:nvSpPr>
        <p:spPr>
          <a:xfrm>
            <a:off x="1963217" y="4179791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8</a:t>
            </a:r>
            <a:endParaRPr lang="ko-KR" altLang="en-US" sz="700" b="1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89EE201-604B-4C54-D2EA-210B5F7F7673}"/>
              </a:ext>
            </a:extLst>
          </p:cNvPr>
          <p:cNvSpPr txBox="1"/>
          <p:nvPr/>
        </p:nvSpPr>
        <p:spPr>
          <a:xfrm>
            <a:off x="2377028" y="4173108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66</a:t>
            </a:r>
            <a:endParaRPr lang="ko-KR" altLang="en-US" sz="700" b="1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9190B40-7A78-077E-9A89-B8D4A39F08FB}"/>
              </a:ext>
            </a:extLst>
          </p:cNvPr>
          <p:cNvSpPr txBox="1"/>
          <p:nvPr/>
        </p:nvSpPr>
        <p:spPr>
          <a:xfrm>
            <a:off x="2773356" y="4173676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28</a:t>
            </a:r>
            <a:endParaRPr lang="ko-KR" altLang="en-US" sz="700" b="1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E386735-9E49-A0E0-E4D6-4C52124954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842726"/>
            <a:ext cx="9144000" cy="13796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D40B0F5-205A-35B5-80B7-BEB18EB98108}"/>
              </a:ext>
            </a:extLst>
          </p:cNvPr>
          <p:cNvSpPr txBox="1"/>
          <p:nvPr/>
        </p:nvSpPr>
        <p:spPr>
          <a:xfrm>
            <a:off x="1590528" y="4381073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0.10</a:t>
            </a:r>
            <a:endParaRPr lang="ko-KR" altLang="en-US" sz="7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8B0FBC-F1DE-9350-E15C-60602150A410}"/>
              </a:ext>
            </a:extLst>
          </p:cNvPr>
          <p:cNvSpPr txBox="1"/>
          <p:nvPr/>
        </p:nvSpPr>
        <p:spPr>
          <a:xfrm>
            <a:off x="1547664" y="4196991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22</a:t>
            </a:r>
            <a:endParaRPr lang="ko-KR" altLang="en-US" sz="700" b="1" dirty="0"/>
          </a:p>
        </p:txBody>
      </p:sp>
    </p:spTree>
    <p:extLst>
      <p:ext uri="{BB962C8B-B14F-4D97-AF65-F5344CB8AC3E}">
        <p14:creationId xmlns:p14="http://schemas.microsoft.com/office/powerpoint/2010/main" val="3610958192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775FC7-FDF2-533F-FAD8-E0191BA80E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63B22E10-8DD4-B891-4518-66675F5D10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310" y="1379351"/>
            <a:ext cx="3802743" cy="3369153"/>
          </a:xfrm>
          <a:prstGeom prst="rect">
            <a:avLst/>
          </a:prstGeom>
        </p:spPr>
      </p:pic>
      <p:sp>
        <p:nvSpPr>
          <p:cNvPr id="2" name="Rectangle 203">
            <a:extLst>
              <a:ext uri="{FF2B5EF4-FFF2-40B4-BE49-F238E27FC236}">
                <a16:creationId xmlns:a16="http://schemas.microsoft.com/office/drawing/2014/main" id="{57CC95F7-9AD5-0731-4998-0FA50BA322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4075" y="111125"/>
            <a:ext cx="50403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연구 결과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87E8DE-1A4F-2E23-68E3-9F71EEC7BC4C}"/>
              </a:ext>
            </a:extLst>
          </p:cNvPr>
          <p:cNvSpPr txBox="1"/>
          <p:nvPr/>
        </p:nvSpPr>
        <p:spPr>
          <a:xfrm>
            <a:off x="215739" y="942095"/>
            <a:ext cx="3060117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kern="0" spc="0" dirty="0">
                <a:solidFill>
                  <a:srgbClr val="000000"/>
                </a:solidFill>
                <a:effectLst/>
              </a:rPr>
              <a:t>□ 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</a:rPr>
              <a:t>YOLO11 (</a:t>
            </a:r>
            <a:r>
              <a:rPr lang="en-US" altLang="ko-KR" kern="0" dirty="0"/>
              <a:t>N</a:t>
            </a:r>
            <a:r>
              <a:rPr lang="en-US" altLang="ko-KR" b="1" kern="0" dirty="0">
                <a:solidFill>
                  <a:srgbClr val="000000"/>
                </a:solidFill>
              </a:rPr>
              <a:t>,</a:t>
            </a:r>
            <a:r>
              <a:rPr lang="en-US" altLang="ko-KR" kern="0" dirty="0"/>
              <a:t>S</a:t>
            </a:r>
            <a:r>
              <a:rPr lang="en-US" altLang="ko-KR" kern="0" dirty="0">
                <a:solidFill>
                  <a:srgbClr val="000000"/>
                </a:solidFill>
              </a:rPr>
              <a:t>,</a:t>
            </a:r>
            <a:r>
              <a:rPr lang="en-US" altLang="ko-KR" b="1" kern="0" dirty="0">
                <a:solidFill>
                  <a:srgbClr val="FF0000"/>
                </a:solidFill>
              </a:rPr>
              <a:t>M</a:t>
            </a:r>
            <a:r>
              <a:rPr lang="en-US" altLang="ko-KR" kern="0" dirty="0">
                <a:solidFill>
                  <a:srgbClr val="000000"/>
                </a:solidFill>
              </a:rPr>
              <a:t>,L,X</a:t>
            </a:r>
            <a:r>
              <a:rPr lang="en-US" altLang="ko-KR" b="1" kern="0" dirty="0">
                <a:solidFill>
                  <a:srgbClr val="000000"/>
                </a:solidFill>
              </a:rPr>
              <a:t>)</a:t>
            </a:r>
            <a:endParaRPr lang="en-US" altLang="ko-KR" sz="1800" b="1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DA0932-FD06-1A02-8472-47F58EEA4DD4}"/>
              </a:ext>
            </a:extLst>
          </p:cNvPr>
          <p:cNvSpPr txBox="1"/>
          <p:nvPr/>
        </p:nvSpPr>
        <p:spPr>
          <a:xfrm>
            <a:off x="2642518" y="1099991"/>
            <a:ext cx="65605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rgbClr val="0033CC"/>
                </a:solidFill>
              </a:rPr>
              <a:t>* epoch: 10 / batch: 16 / dropout: 3 / optimizer:</a:t>
            </a:r>
            <a:r>
              <a:rPr lang="ko-KR" altLang="en-US" sz="1200" b="1" dirty="0">
                <a:solidFill>
                  <a:srgbClr val="0033CC"/>
                </a:solidFill>
              </a:rPr>
              <a:t> </a:t>
            </a:r>
            <a:r>
              <a:rPr lang="en-US" altLang="ko-KR" sz="1200" b="1" dirty="0" err="1">
                <a:solidFill>
                  <a:srgbClr val="0033CC"/>
                </a:solidFill>
              </a:rPr>
              <a:t>AdamW</a:t>
            </a:r>
            <a:r>
              <a:rPr lang="ko-KR" altLang="en-US" sz="1200" b="1" dirty="0">
                <a:solidFill>
                  <a:srgbClr val="0033CC"/>
                </a:solidFill>
              </a:rPr>
              <a:t> </a:t>
            </a:r>
            <a:r>
              <a:rPr lang="en-US" altLang="ko-KR" sz="1200" b="1" dirty="0">
                <a:solidFill>
                  <a:srgbClr val="0033CC"/>
                </a:solidFill>
              </a:rPr>
              <a:t>(</a:t>
            </a:r>
            <a:r>
              <a:rPr lang="en-US" altLang="ko-KR" sz="1200" b="1" dirty="0" err="1">
                <a:solidFill>
                  <a:srgbClr val="0033CC"/>
                </a:solidFill>
              </a:rPr>
              <a:t>lr</a:t>
            </a:r>
            <a:r>
              <a:rPr lang="en-US" altLang="ko-KR" sz="1200" b="1" dirty="0">
                <a:solidFill>
                  <a:srgbClr val="0033CC"/>
                </a:solidFill>
              </a:rPr>
              <a:t>=0.000909, momentum=0.9) </a:t>
            </a:r>
            <a:endParaRPr lang="ko-KR" altLang="en-US" sz="1200" b="1" dirty="0">
              <a:solidFill>
                <a:srgbClr val="0033C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ACB10D-F50B-EF9D-D16D-14A859AEA4FF}"/>
              </a:ext>
            </a:extLst>
          </p:cNvPr>
          <p:cNvSpPr txBox="1"/>
          <p:nvPr/>
        </p:nvSpPr>
        <p:spPr>
          <a:xfrm>
            <a:off x="556394" y="4944843"/>
            <a:ext cx="3135362" cy="18020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학습시간 </a:t>
            </a: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0.6H (36</a:t>
            </a:r>
            <a:r>
              <a:rPr lang="ko-KR" altLang="en-US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</a:t>
            </a: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Precision : 0.99</a:t>
            </a: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recall : 0.89</a:t>
            </a: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mAP@50</a:t>
            </a:r>
            <a:r>
              <a:rPr lang="ko-KR" altLang="en-US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0.947</a:t>
            </a: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mAP50-95 : 0.927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6DA15B-9DB0-891D-4CA8-013C91788F73}"/>
              </a:ext>
            </a:extLst>
          </p:cNvPr>
          <p:cNvSpPr txBox="1"/>
          <p:nvPr/>
        </p:nvSpPr>
        <p:spPr>
          <a:xfrm>
            <a:off x="5588771" y="3994312"/>
            <a:ext cx="23762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[Train Data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학습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곡선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  <a:endParaRPr lang="ko-KR" altLang="en-US" sz="1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8E0254-4C4F-703B-F7E9-5B67E681943D}"/>
              </a:ext>
            </a:extLst>
          </p:cNvPr>
          <p:cNvSpPr txBox="1"/>
          <p:nvPr/>
        </p:nvSpPr>
        <p:spPr>
          <a:xfrm>
            <a:off x="827584" y="4713378"/>
            <a:ext cx="23762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[Test Data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오차 행렬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  <a:endParaRPr lang="ko-KR" altLang="en-US" sz="1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F70AADE-7ED2-739E-F7D3-4B33DC10A341}"/>
              </a:ext>
            </a:extLst>
          </p:cNvPr>
          <p:cNvSpPr txBox="1"/>
          <p:nvPr/>
        </p:nvSpPr>
        <p:spPr>
          <a:xfrm>
            <a:off x="432812" y="1657376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0.85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2A09156-D073-369E-CC13-C4439261BB52}"/>
              </a:ext>
            </a:extLst>
          </p:cNvPr>
          <p:cNvSpPr txBox="1"/>
          <p:nvPr/>
        </p:nvSpPr>
        <p:spPr>
          <a:xfrm>
            <a:off x="828633" y="2052692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0.83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F0272FA-9FB6-F985-0C78-35FF03324E89}"/>
              </a:ext>
            </a:extLst>
          </p:cNvPr>
          <p:cNvSpPr txBox="1"/>
          <p:nvPr/>
        </p:nvSpPr>
        <p:spPr>
          <a:xfrm>
            <a:off x="1224900" y="2448008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0.89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981914B-04CD-FF20-D86F-5EE5B9CD1CC0}"/>
              </a:ext>
            </a:extLst>
          </p:cNvPr>
          <p:cNvSpPr txBox="1"/>
          <p:nvPr/>
        </p:nvSpPr>
        <p:spPr>
          <a:xfrm>
            <a:off x="1620721" y="2806285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 0.9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706C8DE-B82E-91FE-DE87-8C076EBDE673}"/>
              </a:ext>
            </a:extLst>
          </p:cNvPr>
          <p:cNvSpPr txBox="1"/>
          <p:nvPr/>
        </p:nvSpPr>
        <p:spPr>
          <a:xfrm>
            <a:off x="1980761" y="3201325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0.96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E9022C4-EF41-BD2F-6D88-FCC5D433641C}"/>
              </a:ext>
            </a:extLst>
          </p:cNvPr>
          <p:cNvSpPr txBox="1"/>
          <p:nvPr/>
        </p:nvSpPr>
        <p:spPr>
          <a:xfrm>
            <a:off x="2377028" y="3612555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0.73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628838E-0FCD-108C-99DD-C42FE97A93CB}"/>
              </a:ext>
            </a:extLst>
          </p:cNvPr>
          <p:cNvSpPr txBox="1"/>
          <p:nvPr/>
        </p:nvSpPr>
        <p:spPr>
          <a:xfrm>
            <a:off x="2772849" y="3973571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0.87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F34EACE-75A2-23AE-17E0-27F09385C17F}"/>
              </a:ext>
            </a:extLst>
          </p:cNvPr>
          <p:cNvSpPr txBox="1"/>
          <p:nvPr/>
        </p:nvSpPr>
        <p:spPr>
          <a:xfrm>
            <a:off x="395536" y="4380505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0.15</a:t>
            </a:r>
            <a:endParaRPr lang="ko-KR" altLang="en-US" sz="700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629F451-BAE0-0F40-4419-B3FF9F93691A}"/>
              </a:ext>
            </a:extLst>
          </p:cNvPr>
          <p:cNvSpPr txBox="1"/>
          <p:nvPr/>
        </p:nvSpPr>
        <p:spPr>
          <a:xfrm>
            <a:off x="802829" y="4382362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0.17</a:t>
            </a:r>
            <a:endParaRPr lang="ko-KR" altLang="en-US" sz="700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ED48FD8-3DF7-266B-7FAA-164847B56ADF}"/>
              </a:ext>
            </a:extLst>
          </p:cNvPr>
          <p:cNvSpPr txBox="1"/>
          <p:nvPr/>
        </p:nvSpPr>
        <p:spPr>
          <a:xfrm>
            <a:off x="1207573" y="4390314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0.11</a:t>
            </a:r>
            <a:endParaRPr lang="ko-KR" altLang="en-US" sz="700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C1083E8-2DE3-51B9-E98C-6873634727C7}"/>
              </a:ext>
            </a:extLst>
          </p:cNvPr>
          <p:cNvSpPr txBox="1"/>
          <p:nvPr/>
        </p:nvSpPr>
        <p:spPr>
          <a:xfrm>
            <a:off x="1963217" y="4387188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0.04</a:t>
            </a:r>
            <a:endParaRPr lang="ko-KR" altLang="en-US" sz="700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39CAFE4-7F74-B4D6-012B-B301198A8046}"/>
              </a:ext>
            </a:extLst>
          </p:cNvPr>
          <p:cNvSpPr txBox="1"/>
          <p:nvPr/>
        </p:nvSpPr>
        <p:spPr>
          <a:xfrm>
            <a:off x="2377028" y="4380505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0.27</a:t>
            </a:r>
            <a:endParaRPr lang="ko-KR" altLang="en-US" sz="700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C8A210D-B765-CCA6-82B4-182ACCD3A773}"/>
              </a:ext>
            </a:extLst>
          </p:cNvPr>
          <p:cNvSpPr txBox="1"/>
          <p:nvPr/>
        </p:nvSpPr>
        <p:spPr>
          <a:xfrm>
            <a:off x="2773356" y="4381073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0.13</a:t>
            </a:r>
            <a:endParaRPr lang="ko-KR" altLang="en-US" sz="7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BB25409-F30E-C8C6-5017-4C61E4EA7E7D}"/>
              </a:ext>
            </a:extLst>
          </p:cNvPr>
          <p:cNvSpPr txBox="1"/>
          <p:nvPr/>
        </p:nvSpPr>
        <p:spPr>
          <a:xfrm>
            <a:off x="432812" y="1457123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198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6E6CE4A-7E62-9356-B6C3-D2FAD032D4A5}"/>
              </a:ext>
            </a:extLst>
          </p:cNvPr>
          <p:cNvSpPr txBox="1"/>
          <p:nvPr/>
        </p:nvSpPr>
        <p:spPr>
          <a:xfrm>
            <a:off x="828633" y="1852439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184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468B456-DF30-8FFC-8C3D-A314749E3C14}"/>
              </a:ext>
            </a:extLst>
          </p:cNvPr>
          <p:cNvSpPr txBox="1"/>
          <p:nvPr/>
        </p:nvSpPr>
        <p:spPr>
          <a:xfrm>
            <a:off x="1224900" y="2247755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182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3E0DCA4-CB8B-8312-131D-13DB0451055D}"/>
              </a:ext>
            </a:extLst>
          </p:cNvPr>
          <p:cNvSpPr txBox="1"/>
          <p:nvPr/>
        </p:nvSpPr>
        <p:spPr>
          <a:xfrm>
            <a:off x="1620721" y="2606032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200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A9821A6-8504-C8FC-2481-E2CFE68CB6D8}"/>
              </a:ext>
            </a:extLst>
          </p:cNvPr>
          <p:cNvSpPr txBox="1"/>
          <p:nvPr/>
        </p:nvSpPr>
        <p:spPr>
          <a:xfrm>
            <a:off x="1980761" y="3001072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183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7471FD9-4C05-894C-1808-84A3A908B9FB}"/>
              </a:ext>
            </a:extLst>
          </p:cNvPr>
          <p:cNvSpPr txBox="1"/>
          <p:nvPr/>
        </p:nvSpPr>
        <p:spPr>
          <a:xfrm>
            <a:off x="2377028" y="3412302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185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0D38C92-2E6C-84BF-2AD6-9FB47F6CFD4C}"/>
              </a:ext>
            </a:extLst>
          </p:cNvPr>
          <p:cNvSpPr txBox="1"/>
          <p:nvPr/>
        </p:nvSpPr>
        <p:spPr>
          <a:xfrm>
            <a:off x="2772849" y="3773318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193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7C8877E-A3D2-D6BC-9830-84EF081B27CF}"/>
              </a:ext>
            </a:extLst>
          </p:cNvPr>
          <p:cNvSpPr txBox="1"/>
          <p:nvPr/>
        </p:nvSpPr>
        <p:spPr>
          <a:xfrm>
            <a:off x="395536" y="4180252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34</a:t>
            </a:r>
            <a:endParaRPr lang="ko-KR" altLang="en-US" sz="700" b="1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3C64BC9-A8CE-EB67-BF7C-A582EF91F9F4}"/>
              </a:ext>
            </a:extLst>
          </p:cNvPr>
          <p:cNvSpPr txBox="1"/>
          <p:nvPr/>
        </p:nvSpPr>
        <p:spPr>
          <a:xfrm>
            <a:off x="802829" y="4182109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37</a:t>
            </a:r>
            <a:endParaRPr lang="ko-KR" altLang="en-US" sz="700" b="1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C7F3DDD-21D3-FCFC-0171-870147664F2F}"/>
              </a:ext>
            </a:extLst>
          </p:cNvPr>
          <p:cNvSpPr txBox="1"/>
          <p:nvPr/>
        </p:nvSpPr>
        <p:spPr>
          <a:xfrm>
            <a:off x="1207573" y="4190061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22</a:t>
            </a:r>
            <a:endParaRPr lang="ko-KR" altLang="en-US" sz="700" b="1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4EEAD2B-AD72-7690-4392-8CD1722A05AC}"/>
              </a:ext>
            </a:extLst>
          </p:cNvPr>
          <p:cNvSpPr txBox="1"/>
          <p:nvPr/>
        </p:nvSpPr>
        <p:spPr>
          <a:xfrm>
            <a:off x="1963217" y="4186935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8</a:t>
            </a:r>
            <a:endParaRPr lang="ko-KR" altLang="en-US" sz="700" b="1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02FF6B4-FA0F-B186-872F-9D084CA8634A}"/>
              </a:ext>
            </a:extLst>
          </p:cNvPr>
          <p:cNvSpPr txBox="1"/>
          <p:nvPr/>
        </p:nvSpPr>
        <p:spPr>
          <a:xfrm>
            <a:off x="2377028" y="4180252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67</a:t>
            </a:r>
            <a:endParaRPr lang="ko-KR" altLang="en-US" sz="700" b="1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C9D7AE4-76BD-F6F8-BFD9-0606F0119773}"/>
              </a:ext>
            </a:extLst>
          </p:cNvPr>
          <p:cNvSpPr txBox="1"/>
          <p:nvPr/>
        </p:nvSpPr>
        <p:spPr>
          <a:xfrm>
            <a:off x="2773356" y="4180820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29</a:t>
            </a:r>
            <a:endParaRPr lang="ko-KR" altLang="en-US" sz="700" b="1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956DBF6-F785-A6DD-5533-C768B8F29F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886753"/>
            <a:ext cx="9144000" cy="13104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4BDC32-59AF-6DEB-B98F-6267F551A6C4}"/>
              </a:ext>
            </a:extLst>
          </p:cNvPr>
          <p:cNvSpPr txBox="1"/>
          <p:nvPr/>
        </p:nvSpPr>
        <p:spPr>
          <a:xfrm>
            <a:off x="1590528" y="4381073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0.10</a:t>
            </a:r>
            <a:endParaRPr lang="ko-KR" altLang="en-US" sz="7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6D44C73-5552-66C5-0788-55A7C652BDCB}"/>
              </a:ext>
            </a:extLst>
          </p:cNvPr>
          <p:cNvSpPr txBox="1"/>
          <p:nvPr/>
        </p:nvSpPr>
        <p:spPr>
          <a:xfrm>
            <a:off x="1547664" y="4196991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22</a:t>
            </a:r>
            <a:endParaRPr lang="ko-KR" altLang="en-US" sz="700" b="1" dirty="0"/>
          </a:p>
        </p:txBody>
      </p:sp>
    </p:spTree>
    <p:extLst>
      <p:ext uri="{BB962C8B-B14F-4D97-AF65-F5344CB8AC3E}">
        <p14:creationId xmlns:p14="http://schemas.microsoft.com/office/powerpoint/2010/main" val="1709443286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EF5B5C-2018-08E5-C471-7A680F681A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60F4271A-76FB-7A8B-45DD-83B20C5C45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271" y="1393032"/>
            <a:ext cx="3808973" cy="3349983"/>
          </a:xfrm>
          <a:prstGeom prst="rect">
            <a:avLst/>
          </a:prstGeom>
        </p:spPr>
      </p:pic>
      <p:sp>
        <p:nvSpPr>
          <p:cNvPr id="2" name="Rectangle 203">
            <a:extLst>
              <a:ext uri="{FF2B5EF4-FFF2-40B4-BE49-F238E27FC236}">
                <a16:creationId xmlns:a16="http://schemas.microsoft.com/office/drawing/2014/main" id="{BD48D627-1CD8-A48B-B1E3-9CFE21C77B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4075" y="111125"/>
            <a:ext cx="50403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연구 결과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1150435-2CD9-B660-2882-FB1971DF2646}"/>
              </a:ext>
            </a:extLst>
          </p:cNvPr>
          <p:cNvSpPr txBox="1"/>
          <p:nvPr/>
        </p:nvSpPr>
        <p:spPr>
          <a:xfrm>
            <a:off x="215739" y="942095"/>
            <a:ext cx="3060117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kern="0" spc="0" dirty="0">
                <a:solidFill>
                  <a:srgbClr val="000000"/>
                </a:solidFill>
                <a:effectLst/>
              </a:rPr>
              <a:t>□ 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</a:rPr>
              <a:t>YOLO11 (</a:t>
            </a:r>
            <a:r>
              <a:rPr lang="en-US" altLang="ko-KR" kern="0" dirty="0"/>
              <a:t>N</a:t>
            </a:r>
            <a:r>
              <a:rPr lang="en-US" altLang="ko-KR" b="1" kern="0" dirty="0">
                <a:solidFill>
                  <a:srgbClr val="000000"/>
                </a:solidFill>
              </a:rPr>
              <a:t>,</a:t>
            </a:r>
            <a:r>
              <a:rPr lang="en-US" altLang="ko-KR" kern="0" dirty="0"/>
              <a:t>S</a:t>
            </a:r>
            <a:r>
              <a:rPr lang="en-US" altLang="ko-KR" kern="0" dirty="0">
                <a:solidFill>
                  <a:srgbClr val="000000"/>
                </a:solidFill>
              </a:rPr>
              <a:t>,</a:t>
            </a:r>
            <a:r>
              <a:rPr lang="en-US" altLang="ko-KR" kern="0" dirty="0"/>
              <a:t>M</a:t>
            </a:r>
            <a:r>
              <a:rPr lang="en-US" altLang="ko-KR" kern="0" dirty="0">
                <a:solidFill>
                  <a:srgbClr val="000000"/>
                </a:solidFill>
              </a:rPr>
              <a:t>,</a:t>
            </a:r>
            <a:r>
              <a:rPr lang="en-US" altLang="ko-KR" b="1" kern="0" dirty="0">
                <a:solidFill>
                  <a:srgbClr val="FF0000"/>
                </a:solidFill>
              </a:rPr>
              <a:t>L</a:t>
            </a:r>
            <a:r>
              <a:rPr lang="en-US" altLang="ko-KR" kern="0" dirty="0">
                <a:solidFill>
                  <a:srgbClr val="000000"/>
                </a:solidFill>
              </a:rPr>
              <a:t>,X</a:t>
            </a:r>
            <a:r>
              <a:rPr lang="en-US" altLang="ko-KR" b="1" kern="0" dirty="0">
                <a:solidFill>
                  <a:srgbClr val="000000"/>
                </a:solidFill>
              </a:rPr>
              <a:t>)</a:t>
            </a:r>
            <a:endParaRPr lang="en-US" altLang="ko-KR" sz="1800" b="1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93C70B-A308-E466-CED1-F58D04A6A591}"/>
              </a:ext>
            </a:extLst>
          </p:cNvPr>
          <p:cNvSpPr txBox="1"/>
          <p:nvPr/>
        </p:nvSpPr>
        <p:spPr>
          <a:xfrm>
            <a:off x="2642518" y="1099991"/>
            <a:ext cx="65605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rgbClr val="0033CC"/>
                </a:solidFill>
              </a:rPr>
              <a:t>* epoch: 10 / batch: 16 / dropout: 3 / optimizer:</a:t>
            </a:r>
            <a:r>
              <a:rPr lang="ko-KR" altLang="en-US" sz="1200" b="1" dirty="0">
                <a:solidFill>
                  <a:srgbClr val="0033CC"/>
                </a:solidFill>
              </a:rPr>
              <a:t> </a:t>
            </a:r>
            <a:r>
              <a:rPr lang="en-US" altLang="ko-KR" sz="1200" b="1" dirty="0" err="1">
                <a:solidFill>
                  <a:srgbClr val="0033CC"/>
                </a:solidFill>
              </a:rPr>
              <a:t>AdamW</a:t>
            </a:r>
            <a:r>
              <a:rPr lang="ko-KR" altLang="en-US" sz="1200" b="1" dirty="0">
                <a:solidFill>
                  <a:srgbClr val="0033CC"/>
                </a:solidFill>
              </a:rPr>
              <a:t> </a:t>
            </a:r>
            <a:r>
              <a:rPr lang="en-US" altLang="ko-KR" sz="1200" b="1" dirty="0">
                <a:solidFill>
                  <a:srgbClr val="0033CC"/>
                </a:solidFill>
              </a:rPr>
              <a:t>(</a:t>
            </a:r>
            <a:r>
              <a:rPr lang="en-US" altLang="ko-KR" sz="1200" b="1" dirty="0" err="1">
                <a:solidFill>
                  <a:srgbClr val="0033CC"/>
                </a:solidFill>
              </a:rPr>
              <a:t>lr</a:t>
            </a:r>
            <a:r>
              <a:rPr lang="en-US" altLang="ko-KR" sz="1200" b="1" dirty="0">
                <a:solidFill>
                  <a:srgbClr val="0033CC"/>
                </a:solidFill>
              </a:rPr>
              <a:t>=0.000909, momentum=0.9) </a:t>
            </a:r>
            <a:endParaRPr lang="ko-KR" altLang="en-US" sz="1200" b="1" dirty="0">
              <a:solidFill>
                <a:srgbClr val="0033C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9EE71B-CE0B-0882-AF0E-5484B487255B}"/>
              </a:ext>
            </a:extLst>
          </p:cNvPr>
          <p:cNvSpPr txBox="1"/>
          <p:nvPr/>
        </p:nvSpPr>
        <p:spPr>
          <a:xfrm>
            <a:off x="556394" y="4944843"/>
            <a:ext cx="3135362" cy="18020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학습시간 </a:t>
            </a: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2.4H (2</a:t>
            </a:r>
            <a:r>
              <a:rPr lang="ko-KR" altLang="en-US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시간 </a:t>
            </a: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24</a:t>
            </a:r>
            <a:r>
              <a:rPr lang="ko-KR" altLang="en-US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</a:t>
            </a: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Precision : 0.99</a:t>
            </a: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recall : 0.89</a:t>
            </a: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mAP@50</a:t>
            </a:r>
            <a:r>
              <a:rPr lang="ko-KR" altLang="en-US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0.94</a:t>
            </a: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mAP50-95 : 0.914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6D875C-77AF-8501-E942-1B5A4FAC0490}"/>
              </a:ext>
            </a:extLst>
          </p:cNvPr>
          <p:cNvSpPr txBox="1"/>
          <p:nvPr/>
        </p:nvSpPr>
        <p:spPr>
          <a:xfrm>
            <a:off x="5588771" y="3994312"/>
            <a:ext cx="23762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[Train Data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학습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곡선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  <a:endParaRPr lang="ko-KR" altLang="en-US" sz="1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ED5A6F-FF9F-DDF7-72C6-356917E199D4}"/>
              </a:ext>
            </a:extLst>
          </p:cNvPr>
          <p:cNvSpPr txBox="1"/>
          <p:nvPr/>
        </p:nvSpPr>
        <p:spPr>
          <a:xfrm>
            <a:off x="827584" y="4713378"/>
            <a:ext cx="23762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[Test Data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오차 행렬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  <a:endParaRPr lang="ko-KR" altLang="en-US" sz="1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37BBDAA-6E49-07E5-4D10-A9AB8813C81F}"/>
              </a:ext>
            </a:extLst>
          </p:cNvPr>
          <p:cNvSpPr txBox="1"/>
          <p:nvPr/>
        </p:nvSpPr>
        <p:spPr>
          <a:xfrm>
            <a:off x="432812" y="1650232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0.85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EDEB4ED-364C-1A04-056F-4A721D26199F}"/>
              </a:ext>
            </a:extLst>
          </p:cNvPr>
          <p:cNvSpPr txBox="1"/>
          <p:nvPr/>
        </p:nvSpPr>
        <p:spPr>
          <a:xfrm>
            <a:off x="828633" y="2045548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0.84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8DF28B9-CC61-C2AC-D018-2F3054D20F3B}"/>
              </a:ext>
            </a:extLst>
          </p:cNvPr>
          <p:cNvSpPr txBox="1"/>
          <p:nvPr/>
        </p:nvSpPr>
        <p:spPr>
          <a:xfrm>
            <a:off x="1224900" y="2440864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0.89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04C5D4B-3A7C-8D63-1764-F2FDED993BCF}"/>
              </a:ext>
            </a:extLst>
          </p:cNvPr>
          <p:cNvSpPr txBox="1"/>
          <p:nvPr/>
        </p:nvSpPr>
        <p:spPr>
          <a:xfrm>
            <a:off x="1620721" y="2799141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0.90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FD0F05F-FF12-5264-42C5-44A8C5E010A6}"/>
              </a:ext>
            </a:extLst>
          </p:cNvPr>
          <p:cNvSpPr txBox="1"/>
          <p:nvPr/>
        </p:nvSpPr>
        <p:spPr>
          <a:xfrm>
            <a:off x="1980761" y="3194181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0.96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B6DE6CE-071C-2351-210C-2B0AC6CB87FA}"/>
              </a:ext>
            </a:extLst>
          </p:cNvPr>
          <p:cNvSpPr txBox="1"/>
          <p:nvPr/>
        </p:nvSpPr>
        <p:spPr>
          <a:xfrm>
            <a:off x="2377028" y="3605411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0.73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239A7E6-4EAF-9AB8-A61A-4AF5529A925F}"/>
              </a:ext>
            </a:extLst>
          </p:cNvPr>
          <p:cNvSpPr txBox="1"/>
          <p:nvPr/>
        </p:nvSpPr>
        <p:spPr>
          <a:xfrm>
            <a:off x="2772849" y="3966427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0.86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5CE3E43-99A9-E9CA-CF5F-5E7561D7235E}"/>
              </a:ext>
            </a:extLst>
          </p:cNvPr>
          <p:cNvSpPr txBox="1"/>
          <p:nvPr/>
        </p:nvSpPr>
        <p:spPr>
          <a:xfrm>
            <a:off x="395536" y="4373361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0.15</a:t>
            </a:r>
            <a:endParaRPr lang="ko-KR" altLang="en-US" sz="700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81A3E1C-7BB6-CD7F-F6DF-27A7B9603CA1}"/>
              </a:ext>
            </a:extLst>
          </p:cNvPr>
          <p:cNvSpPr txBox="1"/>
          <p:nvPr/>
        </p:nvSpPr>
        <p:spPr>
          <a:xfrm>
            <a:off x="802829" y="4375218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0.16</a:t>
            </a:r>
            <a:endParaRPr lang="ko-KR" altLang="en-US" sz="700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C64B3EA-DEA3-4965-4056-1F2785F34FB9}"/>
              </a:ext>
            </a:extLst>
          </p:cNvPr>
          <p:cNvSpPr txBox="1"/>
          <p:nvPr/>
        </p:nvSpPr>
        <p:spPr>
          <a:xfrm>
            <a:off x="1207573" y="4383170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0.11</a:t>
            </a:r>
            <a:endParaRPr lang="ko-KR" altLang="en-US" sz="700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5B65CBC-1BE0-E5D6-A318-04E0D3D2AE4A}"/>
              </a:ext>
            </a:extLst>
          </p:cNvPr>
          <p:cNvSpPr txBox="1"/>
          <p:nvPr/>
        </p:nvSpPr>
        <p:spPr>
          <a:xfrm>
            <a:off x="1963217" y="4380044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0.04</a:t>
            </a:r>
            <a:endParaRPr lang="ko-KR" altLang="en-US" sz="700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BB9C18A-1B84-1FE8-DA8C-9D72495B9CAA}"/>
              </a:ext>
            </a:extLst>
          </p:cNvPr>
          <p:cNvSpPr txBox="1"/>
          <p:nvPr/>
        </p:nvSpPr>
        <p:spPr>
          <a:xfrm>
            <a:off x="2377028" y="4373361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0.27</a:t>
            </a:r>
            <a:endParaRPr lang="ko-KR" altLang="en-US" sz="700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0BCFAE3-74DC-E8CE-273D-C341B3F65B9B}"/>
              </a:ext>
            </a:extLst>
          </p:cNvPr>
          <p:cNvSpPr txBox="1"/>
          <p:nvPr/>
        </p:nvSpPr>
        <p:spPr>
          <a:xfrm>
            <a:off x="2773356" y="4373929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0.14</a:t>
            </a:r>
            <a:endParaRPr lang="ko-KR" altLang="en-US" sz="7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9C5D824-77E1-9D90-C083-5A0FF7C797FD}"/>
              </a:ext>
            </a:extLst>
          </p:cNvPr>
          <p:cNvSpPr txBox="1"/>
          <p:nvPr/>
        </p:nvSpPr>
        <p:spPr>
          <a:xfrm>
            <a:off x="432812" y="1449979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198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A392C04-D9C6-4068-9199-358C5CF4BAEE}"/>
              </a:ext>
            </a:extLst>
          </p:cNvPr>
          <p:cNvSpPr txBox="1"/>
          <p:nvPr/>
        </p:nvSpPr>
        <p:spPr>
          <a:xfrm>
            <a:off x="828633" y="1845295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185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E0DC3CC-5587-BE20-FEF7-59C0BB2CE7DA}"/>
              </a:ext>
            </a:extLst>
          </p:cNvPr>
          <p:cNvSpPr txBox="1"/>
          <p:nvPr/>
        </p:nvSpPr>
        <p:spPr>
          <a:xfrm>
            <a:off x="1224900" y="2240611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182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15FEF14-E4EA-E092-214A-C51AC06845AE}"/>
              </a:ext>
            </a:extLst>
          </p:cNvPr>
          <p:cNvSpPr txBox="1"/>
          <p:nvPr/>
        </p:nvSpPr>
        <p:spPr>
          <a:xfrm>
            <a:off x="1620721" y="2598888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200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23F4945-84E7-A5CE-3401-ECC53AB2273C}"/>
              </a:ext>
            </a:extLst>
          </p:cNvPr>
          <p:cNvSpPr txBox="1"/>
          <p:nvPr/>
        </p:nvSpPr>
        <p:spPr>
          <a:xfrm>
            <a:off x="1980761" y="2993928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183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4E2E170-D16D-B6FC-C71D-073C9ADB12C5}"/>
              </a:ext>
            </a:extLst>
          </p:cNvPr>
          <p:cNvSpPr txBox="1"/>
          <p:nvPr/>
        </p:nvSpPr>
        <p:spPr>
          <a:xfrm>
            <a:off x="2377028" y="3405158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185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EE61E68-16D7-0A34-EE13-3658D7C3880F}"/>
              </a:ext>
            </a:extLst>
          </p:cNvPr>
          <p:cNvSpPr txBox="1"/>
          <p:nvPr/>
        </p:nvSpPr>
        <p:spPr>
          <a:xfrm>
            <a:off x="2772849" y="3766174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192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07628A4-E4E0-F462-F44B-60CAC41CADE2}"/>
              </a:ext>
            </a:extLst>
          </p:cNvPr>
          <p:cNvSpPr txBox="1"/>
          <p:nvPr/>
        </p:nvSpPr>
        <p:spPr>
          <a:xfrm>
            <a:off x="395536" y="4173108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34</a:t>
            </a:r>
            <a:endParaRPr lang="ko-KR" altLang="en-US" sz="700" b="1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80D3FCA-7362-89C1-BBF7-646BF6BCA10D}"/>
              </a:ext>
            </a:extLst>
          </p:cNvPr>
          <p:cNvSpPr txBox="1"/>
          <p:nvPr/>
        </p:nvSpPr>
        <p:spPr>
          <a:xfrm>
            <a:off x="802829" y="4174965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36</a:t>
            </a:r>
            <a:endParaRPr lang="ko-KR" altLang="en-US" sz="700" b="1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BE57A21-BA0A-25D0-5913-0DC8D0107E94}"/>
              </a:ext>
            </a:extLst>
          </p:cNvPr>
          <p:cNvSpPr txBox="1"/>
          <p:nvPr/>
        </p:nvSpPr>
        <p:spPr>
          <a:xfrm>
            <a:off x="1207573" y="4182917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22</a:t>
            </a:r>
            <a:endParaRPr lang="ko-KR" altLang="en-US" sz="700" b="1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AECF093-767D-A6C5-53FD-CBDF35B503B4}"/>
              </a:ext>
            </a:extLst>
          </p:cNvPr>
          <p:cNvSpPr txBox="1"/>
          <p:nvPr/>
        </p:nvSpPr>
        <p:spPr>
          <a:xfrm>
            <a:off x="1963217" y="4179791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8</a:t>
            </a:r>
            <a:endParaRPr lang="ko-KR" altLang="en-US" sz="700" b="1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9D2165A-5099-F5DF-6856-62899F1C5074}"/>
              </a:ext>
            </a:extLst>
          </p:cNvPr>
          <p:cNvSpPr txBox="1"/>
          <p:nvPr/>
        </p:nvSpPr>
        <p:spPr>
          <a:xfrm>
            <a:off x="2377028" y="4173108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67</a:t>
            </a:r>
            <a:endParaRPr lang="ko-KR" altLang="en-US" sz="700" b="1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161D07E-E12E-3E62-8527-26153BA3A773}"/>
              </a:ext>
            </a:extLst>
          </p:cNvPr>
          <p:cNvSpPr txBox="1"/>
          <p:nvPr/>
        </p:nvSpPr>
        <p:spPr>
          <a:xfrm>
            <a:off x="2773356" y="4173676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30</a:t>
            </a:r>
            <a:endParaRPr lang="ko-KR" altLang="en-US" sz="700" b="1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6C4329E-27D2-8E38-3026-DD564ED9AC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890246"/>
            <a:ext cx="9144000" cy="13956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AE0EE08-DB3B-7EBA-0C44-D8D1097D40DB}"/>
              </a:ext>
            </a:extLst>
          </p:cNvPr>
          <p:cNvSpPr txBox="1"/>
          <p:nvPr/>
        </p:nvSpPr>
        <p:spPr>
          <a:xfrm>
            <a:off x="1583891" y="4381073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0.10</a:t>
            </a:r>
            <a:endParaRPr lang="ko-KR" altLang="en-US" sz="7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DEBD42C-688A-92B2-B080-DE47C0E721F5}"/>
              </a:ext>
            </a:extLst>
          </p:cNvPr>
          <p:cNvSpPr txBox="1"/>
          <p:nvPr/>
        </p:nvSpPr>
        <p:spPr>
          <a:xfrm>
            <a:off x="1541027" y="4196991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22</a:t>
            </a:r>
            <a:endParaRPr lang="ko-KR" altLang="en-US" sz="700" b="1" dirty="0"/>
          </a:p>
        </p:txBody>
      </p:sp>
    </p:spTree>
    <p:extLst>
      <p:ext uri="{BB962C8B-B14F-4D97-AF65-F5344CB8AC3E}">
        <p14:creationId xmlns:p14="http://schemas.microsoft.com/office/powerpoint/2010/main" val="2382550797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5905D8-FDFC-C222-AF0C-A98AE2CFD1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41E7DFC2-258A-60F7-38F6-F31B8231AD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962" y="1323285"/>
            <a:ext cx="3843982" cy="3411534"/>
          </a:xfrm>
          <a:prstGeom prst="rect">
            <a:avLst/>
          </a:prstGeom>
        </p:spPr>
      </p:pic>
      <p:sp>
        <p:nvSpPr>
          <p:cNvPr id="2" name="Rectangle 203">
            <a:extLst>
              <a:ext uri="{FF2B5EF4-FFF2-40B4-BE49-F238E27FC236}">
                <a16:creationId xmlns:a16="http://schemas.microsoft.com/office/drawing/2014/main" id="{E6C810A6-3200-A0EA-DD89-AF39A10CCA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4075" y="111125"/>
            <a:ext cx="50403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연구 결과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453BC6-250F-D548-F949-FB86E23BFC4F}"/>
              </a:ext>
            </a:extLst>
          </p:cNvPr>
          <p:cNvSpPr txBox="1"/>
          <p:nvPr/>
        </p:nvSpPr>
        <p:spPr>
          <a:xfrm>
            <a:off x="215739" y="942095"/>
            <a:ext cx="3060117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kern="0" spc="0" dirty="0">
                <a:solidFill>
                  <a:srgbClr val="000000"/>
                </a:solidFill>
                <a:effectLst/>
              </a:rPr>
              <a:t>□ 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</a:rPr>
              <a:t>YOLO11 (</a:t>
            </a:r>
            <a:r>
              <a:rPr lang="en-US" altLang="ko-KR" kern="0" dirty="0"/>
              <a:t>N</a:t>
            </a:r>
            <a:r>
              <a:rPr lang="en-US" altLang="ko-KR" b="1" kern="0" dirty="0">
                <a:solidFill>
                  <a:srgbClr val="000000"/>
                </a:solidFill>
              </a:rPr>
              <a:t>,</a:t>
            </a:r>
            <a:r>
              <a:rPr lang="en-US" altLang="ko-KR" kern="0" dirty="0"/>
              <a:t>S</a:t>
            </a:r>
            <a:r>
              <a:rPr lang="en-US" altLang="ko-KR" kern="0" dirty="0">
                <a:solidFill>
                  <a:srgbClr val="000000"/>
                </a:solidFill>
              </a:rPr>
              <a:t>,</a:t>
            </a:r>
            <a:r>
              <a:rPr lang="en-US" altLang="ko-KR" kern="0" dirty="0"/>
              <a:t>M</a:t>
            </a:r>
            <a:r>
              <a:rPr lang="en-US" altLang="ko-KR" kern="0" dirty="0">
                <a:solidFill>
                  <a:srgbClr val="000000"/>
                </a:solidFill>
              </a:rPr>
              <a:t>,</a:t>
            </a:r>
            <a:r>
              <a:rPr lang="en-US" altLang="ko-KR" kern="0" dirty="0"/>
              <a:t>L</a:t>
            </a:r>
            <a:r>
              <a:rPr lang="en-US" altLang="ko-KR" kern="0" dirty="0">
                <a:solidFill>
                  <a:srgbClr val="000000"/>
                </a:solidFill>
              </a:rPr>
              <a:t>,</a:t>
            </a:r>
            <a:r>
              <a:rPr lang="en-US" altLang="ko-KR" b="1" kern="0" dirty="0">
                <a:solidFill>
                  <a:srgbClr val="FF0000"/>
                </a:solidFill>
              </a:rPr>
              <a:t>X</a:t>
            </a:r>
            <a:r>
              <a:rPr lang="en-US" altLang="ko-KR" b="1" kern="0" dirty="0">
                <a:solidFill>
                  <a:srgbClr val="000000"/>
                </a:solidFill>
              </a:rPr>
              <a:t>)</a:t>
            </a:r>
            <a:endParaRPr lang="en-US" altLang="ko-KR" sz="1800" b="1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D2B1C15-08E8-B468-9C64-54ADA6F7407A}"/>
              </a:ext>
            </a:extLst>
          </p:cNvPr>
          <p:cNvSpPr txBox="1"/>
          <p:nvPr/>
        </p:nvSpPr>
        <p:spPr>
          <a:xfrm>
            <a:off x="2642518" y="1099991"/>
            <a:ext cx="65605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rgbClr val="0033CC"/>
                </a:solidFill>
              </a:rPr>
              <a:t>* epoch: 10 / batch: 16 / dropout: 3 / optimizer:</a:t>
            </a:r>
            <a:r>
              <a:rPr lang="ko-KR" altLang="en-US" sz="1200" b="1" dirty="0">
                <a:solidFill>
                  <a:srgbClr val="0033CC"/>
                </a:solidFill>
              </a:rPr>
              <a:t> </a:t>
            </a:r>
            <a:r>
              <a:rPr lang="en-US" altLang="ko-KR" sz="1200" b="1" dirty="0" err="1">
                <a:solidFill>
                  <a:srgbClr val="0033CC"/>
                </a:solidFill>
              </a:rPr>
              <a:t>AdamW</a:t>
            </a:r>
            <a:r>
              <a:rPr lang="ko-KR" altLang="en-US" sz="1200" b="1" dirty="0">
                <a:solidFill>
                  <a:srgbClr val="0033CC"/>
                </a:solidFill>
              </a:rPr>
              <a:t> </a:t>
            </a:r>
            <a:r>
              <a:rPr lang="en-US" altLang="ko-KR" sz="1200" b="1" dirty="0">
                <a:solidFill>
                  <a:srgbClr val="0033CC"/>
                </a:solidFill>
              </a:rPr>
              <a:t>(</a:t>
            </a:r>
            <a:r>
              <a:rPr lang="en-US" altLang="ko-KR" sz="1200" b="1" dirty="0" err="1">
                <a:solidFill>
                  <a:srgbClr val="0033CC"/>
                </a:solidFill>
              </a:rPr>
              <a:t>lr</a:t>
            </a:r>
            <a:r>
              <a:rPr lang="en-US" altLang="ko-KR" sz="1200" b="1" dirty="0">
                <a:solidFill>
                  <a:srgbClr val="0033CC"/>
                </a:solidFill>
              </a:rPr>
              <a:t>=0.000909, momentum=0.9) </a:t>
            </a:r>
            <a:endParaRPr lang="ko-KR" altLang="en-US" sz="1200" b="1" dirty="0">
              <a:solidFill>
                <a:srgbClr val="0033C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B2FF52-A34C-6763-A351-505469EB0BE6}"/>
              </a:ext>
            </a:extLst>
          </p:cNvPr>
          <p:cNvSpPr txBox="1"/>
          <p:nvPr/>
        </p:nvSpPr>
        <p:spPr>
          <a:xfrm>
            <a:off x="556394" y="4860292"/>
            <a:ext cx="3135362" cy="18020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학습시간 </a:t>
            </a: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9.8H (9</a:t>
            </a:r>
            <a:r>
              <a:rPr lang="ko-KR" altLang="en-US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시간 </a:t>
            </a: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48</a:t>
            </a:r>
            <a:r>
              <a:rPr lang="ko-KR" altLang="en-US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</a:t>
            </a: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Precision : 0.99</a:t>
            </a: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recall : 0.89</a:t>
            </a: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mAP@50</a:t>
            </a:r>
            <a:r>
              <a:rPr lang="ko-KR" altLang="en-US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0.94</a:t>
            </a: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mAP50-95 : 0.916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69188CB-A053-1C21-A750-C66DFBA39BA4}"/>
              </a:ext>
            </a:extLst>
          </p:cNvPr>
          <p:cNvSpPr txBox="1"/>
          <p:nvPr/>
        </p:nvSpPr>
        <p:spPr>
          <a:xfrm>
            <a:off x="5588771" y="3994312"/>
            <a:ext cx="23762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[Train Data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학습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곡선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  <a:endParaRPr lang="ko-KR" altLang="en-US" sz="1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273E700-1E34-1C66-E4C9-932020A70D26}"/>
              </a:ext>
            </a:extLst>
          </p:cNvPr>
          <p:cNvSpPr txBox="1"/>
          <p:nvPr/>
        </p:nvSpPr>
        <p:spPr>
          <a:xfrm>
            <a:off x="828633" y="4664699"/>
            <a:ext cx="23762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[Test Data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오차 행렬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  <a:endParaRPr lang="ko-KR" altLang="en-US" sz="1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B29A827-053E-9DF5-9EE1-294C9A6D23B0}"/>
              </a:ext>
            </a:extLst>
          </p:cNvPr>
          <p:cNvSpPr txBox="1"/>
          <p:nvPr/>
        </p:nvSpPr>
        <p:spPr>
          <a:xfrm>
            <a:off x="432812" y="1628800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0.85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E9328A8-F6B6-307B-0ED1-5DBF96180A8C}"/>
              </a:ext>
            </a:extLst>
          </p:cNvPr>
          <p:cNvSpPr txBox="1"/>
          <p:nvPr/>
        </p:nvSpPr>
        <p:spPr>
          <a:xfrm>
            <a:off x="828633" y="2024116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0.83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5F0CCEA-423C-92EC-7E0A-AFDF269F341B}"/>
              </a:ext>
            </a:extLst>
          </p:cNvPr>
          <p:cNvSpPr txBox="1"/>
          <p:nvPr/>
        </p:nvSpPr>
        <p:spPr>
          <a:xfrm>
            <a:off x="1224900" y="2419432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0.89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2DE7DF1-BF4D-6EE7-2637-935DCE7EF7AF}"/>
              </a:ext>
            </a:extLst>
          </p:cNvPr>
          <p:cNvSpPr txBox="1"/>
          <p:nvPr/>
        </p:nvSpPr>
        <p:spPr>
          <a:xfrm>
            <a:off x="1620721" y="2777709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0.90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136CCBC-4256-BB20-AB5C-72DB4B761A71}"/>
              </a:ext>
            </a:extLst>
          </p:cNvPr>
          <p:cNvSpPr txBox="1"/>
          <p:nvPr/>
        </p:nvSpPr>
        <p:spPr>
          <a:xfrm>
            <a:off x="1980761" y="3172749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0.96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2003A58-3A2E-42B5-95B7-DA7D24CCE043}"/>
              </a:ext>
            </a:extLst>
          </p:cNvPr>
          <p:cNvSpPr txBox="1"/>
          <p:nvPr/>
        </p:nvSpPr>
        <p:spPr>
          <a:xfrm>
            <a:off x="2377028" y="3583979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0.73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783345A-E3FF-F418-78A7-4AE9BA295FF3}"/>
              </a:ext>
            </a:extLst>
          </p:cNvPr>
          <p:cNvSpPr txBox="1"/>
          <p:nvPr/>
        </p:nvSpPr>
        <p:spPr>
          <a:xfrm>
            <a:off x="2772849" y="3944995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0.87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B1704EC-5887-02E0-5D32-5C81EF5170B4}"/>
              </a:ext>
            </a:extLst>
          </p:cNvPr>
          <p:cNvSpPr txBox="1"/>
          <p:nvPr/>
        </p:nvSpPr>
        <p:spPr>
          <a:xfrm>
            <a:off x="395536" y="4351929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0.15</a:t>
            </a:r>
            <a:endParaRPr lang="ko-KR" altLang="en-US" sz="700" b="1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5131A1A-1F48-5E88-3DA2-15C85B97A451}"/>
              </a:ext>
            </a:extLst>
          </p:cNvPr>
          <p:cNvSpPr txBox="1"/>
          <p:nvPr/>
        </p:nvSpPr>
        <p:spPr>
          <a:xfrm>
            <a:off x="802829" y="4353786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0.17</a:t>
            </a:r>
            <a:endParaRPr lang="ko-KR" altLang="en-US" sz="700" b="1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A657CD5-11F1-E6E2-E091-ECCA738AA8B8}"/>
              </a:ext>
            </a:extLst>
          </p:cNvPr>
          <p:cNvSpPr txBox="1"/>
          <p:nvPr/>
        </p:nvSpPr>
        <p:spPr>
          <a:xfrm>
            <a:off x="1259632" y="4349333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0.11</a:t>
            </a:r>
            <a:endParaRPr lang="ko-KR" altLang="en-US" sz="700" b="1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13F695F-2D85-6F5A-1A7C-B7518DE3969E}"/>
              </a:ext>
            </a:extLst>
          </p:cNvPr>
          <p:cNvSpPr txBox="1"/>
          <p:nvPr/>
        </p:nvSpPr>
        <p:spPr>
          <a:xfrm>
            <a:off x="1963217" y="4358612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0.04</a:t>
            </a:r>
            <a:endParaRPr lang="ko-KR" altLang="en-US" sz="700" b="1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7DFD65F-468C-648F-4794-1AE85EE55410}"/>
              </a:ext>
            </a:extLst>
          </p:cNvPr>
          <p:cNvSpPr txBox="1"/>
          <p:nvPr/>
        </p:nvSpPr>
        <p:spPr>
          <a:xfrm>
            <a:off x="2377028" y="4351929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0.26</a:t>
            </a:r>
            <a:endParaRPr lang="ko-KR" altLang="en-US" sz="700" b="1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08EAD1A-674A-A171-46F5-D1D291F6D5F2}"/>
              </a:ext>
            </a:extLst>
          </p:cNvPr>
          <p:cNvSpPr txBox="1"/>
          <p:nvPr/>
        </p:nvSpPr>
        <p:spPr>
          <a:xfrm>
            <a:off x="2773356" y="4352497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0.13</a:t>
            </a:r>
            <a:endParaRPr lang="ko-KR" altLang="en-US" sz="700" b="1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621F1B5-99C4-7FE3-E3CC-850911013685}"/>
              </a:ext>
            </a:extLst>
          </p:cNvPr>
          <p:cNvSpPr txBox="1"/>
          <p:nvPr/>
        </p:nvSpPr>
        <p:spPr>
          <a:xfrm>
            <a:off x="432812" y="1428547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198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03BDDE6-9775-9921-E53F-835036380578}"/>
              </a:ext>
            </a:extLst>
          </p:cNvPr>
          <p:cNvSpPr txBox="1"/>
          <p:nvPr/>
        </p:nvSpPr>
        <p:spPr>
          <a:xfrm>
            <a:off x="828633" y="1823863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184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F4861FD-1DBF-AF59-9200-289C1A68F648}"/>
              </a:ext>
            </a:extLst>
          </p:cNvPr>
          <p:cNvSpPr txBox="1"/>
          <p:nvPr/>
        </p:nvSpPr>
        <p:spPr>
          <a:xfrm>
            <a:off x="1224900" y="2219179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182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1A49266-DDE9-74B0-2794-3BB630988CA8}"/>
              </a:ext>
            </a:extLst>
          </p:cNvPr>
          <p:cNvSpPr txBox="1"/>
          <p:nvPr/>
        </p:nvSpPr>
        <p:spPr>
          <a:xfrm>
            <a:off x="1620721" y="2577456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200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A84436B-956D-7E95-EC16-1ACD9DB8D324}"/>
              </a:ext>
            </a:extLst>
          </p:cNvPr>
          <p:cNvSpPr txBox="1"/>
          <p:nvPr/>
        </p:nvSpPr>
        <p:spPr>
          <a:xfrm>
            <a:off x="1980761" y="2972496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183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71B8DD5-AE1F-0266-6CD8-3D89EFF7247B}"/>
              </a:ext>
            </a:extLst>
          </p:cNvPr>
          <p:cNvSpPr txBox="1"/>
          <p:nvPr/>
        </p:nvSpPr>
        <p:spPr>
          <a:xfrm>
            <a:off x="2377028" y="3383726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185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D580FF0-48AA-B0DA-7CDD-7682F5A6FF93}"/>
              </a:ext>
            </a:extLst>
          </p:cNvPr>
          <p:cNvSpPr txBox="1"/>
          <p:nvPr/>
        </p:nvSpPr>
        <p:spPr>
          <a:xfrm>
            <a:off x="2772849" y="3744742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193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3D2D938-E2F6-9BC9-3E0B-98A4F00B5C4C}"/>
              </a:ext>
            </a:extLst>
          </p:cNvPr>
          <p:cNvSpPr txBox="1"/>
          <p:nvPr/>
        </p:nvSpPr>
        <p:spPr>
          <a:xfrm>
            <a:off x="395536" y="4151676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34</a:t>
            </a:r>
            <a:endParaRPr lang="ko-KR" altLang="en-US" sz="700" b="1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384D2C5-785F-20C6-79EC-377BE42BB6BD}"/>
              </a:ext>
            </a:extLst>
          </p:cNvPr>
          <p:cNvSpPr txBox="1"/>
          <p:nvPr/>
        </p:nvSpPr>
        <p:spPr>
          <a:xfrm>
            <a:off x="802829" y="4153533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37</a:t>
            </a:r>
            <a:endParaRPr lang="ko-KR" altLang="en-US" sz="700" b="1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B76C1AC-B54A-8858-0BCD-43FCD1231BD6}"/>
              </a:ext>
            </a:extLst>
          </p:cNvPr>
          <p:cNvSpPr txBox="1"/>
          <p:nvPr/>
        </p:nvSpPr>
        <p:spPr>
          <a:xfrm>
            <a:off x="1207573" y="4149080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22</a:t>
            </a:r>
            <a:endParaRPr lang="ko-KR" altLang="en-US" sz="700" b="1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5404EF1-D934-14FB-08E1-F3AF1C313615}"/>
              </a:ext>
            </a:extLst>
          </p:cNvPr>
          <p:cNvSpPr txBox="1"/>
          <p:nvPr/>
        </p:nvSpPr>
        <p:spPr>
          <a:xfrm>
            <a:off x="1963217" y="4158359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8</a:t>
            </a:r>
            <a:endParaRPr lang="ko-KR" altLang="en-US" sz="700" b="1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A8DFBB9-6A08-C443-7468-095F9EAE8FE8}"/>
              </a:ext>
            </a:extLst>
          </p:cNvPr>
          <p:cNvSpPr txBox="1"/>
          <p:nvPr/>
        </p:nvSpPr>
        <p:spPr>
          <a:xfrm>
            <a:off x="2377028" y="4151676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66</a:t>
            </a:r>
            <a:endParaRPr lang="ko-KR" altLang="en-US" sz="700" b="1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E2AE380-87A8-9613-842A-095B01157C05}"/>
              </a:ext>
            </a:extLst>
          </p:cNvPr>
          <p:cNvSpPr txBox="1"/>
          <p:nvPr/>
        </p:nvSpPr>
        <p:spPr>
          <a:xfrm>
            <a:off x="2773356" y="4152244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29</a:t>
            </a:r>
            <a:endParaRPr lang="ko-KR" altLang="en-US" sz="700" b="1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519E376-181F-6D7D-4432-01D1391C6D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671" y="881466"/>
            <a:ext cx="9144000" cy="1333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96A23B8-8B64-5203-A7BA-D2F518DF1229}"/>
              </a:ext>
            </a:extLst>
          </p:cNvPr>
          <p:cNvSpPr txBox="1"/>
          <p:nvPr/>
        </p:nvSpPr>
        <p:spPr>
          <a:xfrm>
            <a:off x="1583891" y="4333162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0.10</a:t>
            </a:r>
            <a:endParaRPr lang="ko-KR" altLang="en-US" sz="7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C682CB-746E-5B50-41B6-AFF29C6C4D01}"/>
              </a:ext>
            </a:extLst>
          </p:cNvPr>
          <p:cNvSpPr txBox="1"/>
          <p:nvPr/>
        </p:nvSpPr>
        <p:spPr>
          <a:xfrm>
            <a:off x="1541027" y="4149080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22</a:t>
            </a:r>
            <a:endParaRPr lang="ko-KR" altLang="en-US" sz="700" b="1" dirty="0"/>
          </a:p>
        </p:txBody>
      </p:sp>
    </p:spTree>
    <p:extLst>
      <p:ext uri="{BB962C8B-B14F-4D97-AF65-F5344CB8AC3E}">
        <p14:creationId xmlns:p14="http://schemas.microsoft.com/office/powerpoint/2010/main" val="3959634970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2EFF4E-AAB6-D12C-9B11-A9510A91E2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ACE78712-20ED-C9B3-C0F4-5415DD86A5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332" y="1363865"/>
            <a:ext cx="3866604" cy="3400941"/>
          </a:xfrm>
          <a:prstGeom prst="rect">
            <a:avLst/>
          </a:prstGeom>
        </p:spPr>
      </p:pic>
      <p:sp>
        <p:nvSpPr>
          <p:cNvPr id="2" name="Rectangle 203">
            <a:extLst>
              <a:ext uri="{FF2B5EF4-FFF2-40B4-BE49-F238E27FC236}">
                <a16:creationId xmlns:a16="http://schemas.microsoft.com/office/drawing/2014/main" id="{2417EC73-C3A5-2017-9208-8CD7CA6747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4075" y="111125"/>
            <a:ext cx="50403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연구 결과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62FBE2-54E2-8EFF-A132-7E768E4452F7}"/>
              </a:ext>
            </a:extLst>
          </p:cNvPr>
          <p:cNvSpPr txBox="1"/>
          <p:nvPr/>
        </p:nvSpPr>
        <p:spPr>
          <a:xfrm>
            <a:off x="215739" y="942095"/>
            <a:ext cx="8856984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kern="0" spc="0" dirty="0">
                <a:solidFill>
                  <a:srgbClr val="000000"/>
                </a:solidFill>
                <a:effectLst/>
              </a:rPr>
              <a:t>□ </a:t>
            </a:r>
            <a:r>
              <a:rPr lang="en-US" altLang="ko-KR" b="1" kern="0" dirty="0">
                <a:solidFill>
                  <a:srgbClr val="000000"/>
                </a:solidFill>
              </a:rPr>
              <a:t>RT-DETR</a:t>
            </a:r>
            <a:endParaRPr lang="en-US" altLang="ko-KR" sz="1800" b="1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DB7C1B-3E3A-C89F-54D5-E71AEFD6BF43}"/>
              </a:ext>
            </a:extLst>
          </p:cNvPr>
          <p:cNvSpPr txBox="1"/>
          <p:nvPr/>
        </p:nvSpPr>
        <p:spPr>
          <a:xfrm>
            <a:off x="1835696" y="1099991"/>
            <a:ext cx="65605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rgbClr val="0033CC"/>
                </a:solidFill>
              </a:rPr>
              <a:t>* epoch: 10 / batch: 16 / dropout: 3 / optimizer:</a:t>
            </a:r>
            <a:r>
              <a:rPr lang="ko-KR" altLang="en-US" sz="1200" b="1" dirty="0">
                <a:solidFill>
                  <a:srgbClr val="0033CC"/>
                </a:solidFill>
              </a:rPr>
              <a:t> </a:t>
            </a:r>
            <a:r>
              <a:rPr lang="en-US" altLang="ko-KR" sz="1200" b="1" dirty="0" err="1">
                <a:solidFill>
                  <a:srgbClr val="0033CC"/>
                </a:solidFill>
              </a:rPr>
              <a:t>AdamW</a:t>
            </a:r>
            <a:r>
              <a:rPr lang="ko-KR" altLang="en-US" sz="1200" b="1" dirty="0">
                <a:solidFill>
                  <a:srgbClr val="0033CC"/>
                </a:solidFill>
              </a:rPr>
              <a:t> </a:t>
            </a:r>
            <a:r>
              <a:rPr lang="en-US" altLang="ko-KR" sz="1200" b="1" dirty="0">
                <a:solidFill>
                  <a:srgbClr val="0033CC"/>
                </a:solidFill>
              </a:rPr>
              <a:t>(</a:t>
            </a:r>
            <a:r>
              <a:rPr lang="en-US" altLang="ko-KR" sz="1200" b="1" dirty="0" err="1">
                <a:solidFill>
                  <a:srgbClr val="0033CC"/>
                </a:solidFill>
              </a:rPr>
              <a:t>lr</a:t>
            </a:r>
            <a:r>
              <a:rPr lang="en-US" altLang="ko-KR" sz="1200" b="1" dirty="0">
                <a:solidFill>
                  <a:srgbClr val="0033CC"/>
                </a:solidFill>
              </a:rPr>
              <a:t>=0.000909, momentum=0.9) </a:t>
            </a:r>
            <a:endParaRPr lang="ko-KR" altLang="en-US" sz="1200" b="1" dirty="0">
              <a:solidFill>
                <a:srgbClr val="0033C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79949D-6307-24A7-4546-0CDADBED6B18}"/>
              </a:ext>
            </a:extLst>
          </p:cNvPr>
          <p:cNvSpPr txBox="1"/>
          <p:nvPr/>
        </p:nvSpPr>
        <p:spPr>
          <a:xfrm>
            <a:off x="556394" y="4944843"/>
            <a:ext cx="3135362" cy="18020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학습시간 </a:t>
            </a: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8.8H (8</a:t>
            </a:r>
            <a:r>
              <a:rPr lang="ko-KR" altLang="en-US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시간 </a:t>
            </a: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48</a:t>
            </a:r>
            <a:r>
              <a:rPr lang="ko-KR" altLang="en-US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</a:t>
            </a: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Precision : 0.99</a:t>
            </a: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recall : 0.9</a:t>
            </a: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mAP@50</a:t>
            </a:r>
            <a:r>
              <a:rPr lang="ko-KR" altLang="en-US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0.902</a:t>
            </a: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mAP50-95 : 0.864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2A5A18-6EC6-59AE-A872-96BB34DD1647}"/>
              </a:ext>
            </a:extLst>
          </p:cNvPr>
          <p:cNvSpPr txBox="1"/>
          <p:nvPr/>
        </p:nvSpPr>
        <p:spPr>
          <a:xfrm>
            <a:off x="5588771" y="3994312"/>
            <a:ext cx="23762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[Train Data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학습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곡선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  <a:endParaRPr lang="ko-KR" altLang="en-US" sz="1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1AEDF1-AF0A-6EFF-95BA-DA2671AC302B}"/>
              </a:ext>
            </a:extLst>
          </p:cNvPr>
          <p:cNvSpPr txBox="1"/>
          <p:nvPr/>
        </p:nvSpPr>
        <p:spPr>
          <a:xfrm>
            <a:off x="894564" y="4709819"/>
            <a:ext cx="23762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[Test Data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오차 행렬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  <a:endParaRPr lang="ko-KR" altLang="en-US" sz="1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BB51FCA-2451-F564-291D-673BB50112BA}"/>
              </a:ext>
            </a:extLst>
          </p:cNvPr>
          <p:cNvSpPr txBox="1"/>
          <p:nvPr/>
        </p:nvSpPr>
        <p:spPr>
          <a:xfrm>
            <a:off x="359755" y="1663708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0.85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35B396A-C5EC-A0F0-B551-3A35DC07B66C}"/>
              </a:ext>
            </a:extLst>
          </p:cNvPr>
          <p:cNvSpPr txBox="1"/>
          <p:nvPr/>
        </p:nvSpPr>
        <p:spPr>
          <a:xfrm>
            <a:off x="755576" y="2059024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0.84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1948CC9-D672-C650-BABE-99E453D4BE3F}"/>
              </a:ext>
            </a:extLst>
          </p:cNvPr>
          <p:cNvSpPr txBox="1"/>
          <p:nvPr/>
        </p:nvSpPr>
        <p:spPr>
          <a:xfrm>
            <a:off x="1151843" y="2454340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0.90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70615CD-3A13-8F66-B4B7-6385AA4F1FFC}"/>
              </a:ext>
            </a:extLst>
          </p:cNvPr>
          <p:cNvSpPr txBox="1"/>
          <p:nvPr/>
        </p:nvSpPr>
        <p:spPr>
          <a:xfrm>
            <a:off x="1547664" y="2812617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0.90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024FFA2-EB91-4DE8-955F-B714D9F93A5D}"/>
              </a:ext>
            </a:extLst>
          </p:cNvPr>
          <p:cNvSpPr txBox="1"/>
          <p:nvPr/>
        </p:nvSpPr>
        <p:spPr>
          <a:xfrm>
            <a:off x="1907704" y="3207657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0.96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ACBD466-8782-23F4-D0F2-78A2283526A1}"/>
              </a:ext>
            </a:extLst>
          </p:cNvPr>
          <p:cNvSpPr txBox="1"/>
          <p:nvPr/>
        </p:nvSpPr>
        <p:spPr>
          <a:xfrm>
            <a:off x="2303971" y="3618887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0.73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2C68BF7-A9CD-B9F5-0639-C4EB0115066D}"/>
              </a:ext>
            </a:extLst>
          </p:cNvPr>
          <p:cNvSpPr txBox="1"/>
          <p:nvPr/>
        </p:nvSpPr>
        <p:spPr>
          <a:xfrm>
            <a:off x="2699792" y="3979903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0.89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A2FEB94-4275-EF92-169C-7A60D1B51387}"/>
              </a:ext>
            </a:extLst>
          </p:cNvPr>
          <p:cNvSpPr txBox="1"/>
          <p:nvPr/>
        </p:nvSpPr>
        <p:spPr>
          <a:xfrm>
            <a:off x="322479" y="4386837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0.15</a:t>
            </a:r>
            <a:endParaRPr lang="ko-KR" altLang="en-US" sz="700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1D711EF-55D7-7788-1314-30769237CE76}"/>
              </a:ext>
            </a:extLst>
          </p:cNvPr>
          <p:cNvSpPr txBox="1"/>
          <p:nvPr/>
        </p:nvSpPr>
        <p:spPr>
          <a:xfrm>
            <a:off x="729772" y="4388694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0.14</a:t>
            </a:r>
            <a:endParaRPr lang="ko-KR" altLang="en-US" sz="700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115D755-5E8F-5CC1-9B9D-1D7BD2250DF4}"/>
              </a:ext>
            </a:extLst>
          </p:cNvPr>
          <p:cNvSpPr txBox="1"/>
          <p:nvPr/>
        </p:nvSpPr>
        <p:spPr>
          <a:xfrm>
            <a:off x="1134516" y="4396646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0.10</a:t>
            </a:r>
            <a:endParaRPr lang="ko-KR" altLang="en-US" sz="700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3F56A44-7E74-CCE4-88CF-2AA22060CFBE}"/>
              </a:ext>
            </a:extLst>
          </p:cNvPr>
          <p:cNvSpPr txBox="1"/>
          <p:nvPr/>
        </p:nvSpPr>
        <p:spPr>
          <a:xfrm>
            <a:off x="1890160" y="4393520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0.04</a:t>
            </a:r>
            <a:endParaRPr lang="ko-KR" altLang="en-US" sz="700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75711DB-7831-1CFA-C005-4C84520D1681}"/>
              </a:ext>
            </a:extLst>
          </p:cNvPr>
          <p:cNvSpPr txBox="1"/>
          <p:nvPr/>
        </p:nvSpPr>
        <p:spPr>
          <a:xfrm>
            <a:off x="2303971" y="4386837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0.25</a:t>
            </a:r>
            <a:endParaRPr lang="ko-KR" altLang="en-US" sz="700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C8E5E0C-3BC3-E744-B0C8-CFFA7CE40E30}"/>
              </a:ext>
            </a:extLst>
          </p:cNvPr>
          <p:cNvSpPr txBox="1"/>
          <p:nvPr/>
        </p:nvSpPr>
        <p:spPr>
          <a:xfrm>
            <a:off x="2700299" y="4387405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0.11</a:t>
            </a:r>
            <a:endParaRPr lang="ko-KR" altLang="en-US" sz="7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610622D-69D1-4EB5-CECD-03AC25425EBA}"/>
              </a:ext>
            </a:extLst>
          </p:cNvPr>
          <p:cNvSpPr txBox="1"/>
          <p:nvPr/>
        </p:nvSpPr>
        <p:spPr>
          <a:xfrm>
            <a:off x="3131840" y="1646738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1.0</a:t>
            </a:r>
            <a:endParaRPr lang="ko-KR" altLang="en-US" sz="700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4D500B6-CEAB-5CEC-77A8-B3CF0880A800}"/>
              </a:ext>
            </a:extLst>
          </p:cNvPr>
          <p:cNvSpPr txBox="1"/>
          <p:nvPr/>
        </p:nvSpPr>
        <p:spPr>
          <a:xfrm>
            <a:off x="354228" y="1463455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198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1325E50-EFB4-ED10-C7B0-DE527F815B38}"/>
              </a:ext>
            </a:extLst>
          </p:cNvPr>
          <p:cNvSpPr txBox="1"/>
          <p:nvPr/>
        </p:nvSpPr>
        <p:spPr>
          <a:xfrm>
            <a:off x="750049" y="1858771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186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063A300-1AC3-6ECB-6E0C-4D1B881E9C4F}"/>
              </a:ext>
            </a:extLst>
          </p:cNvPr>
          <p:cNvSpPr txBox="1"/>
          <p:nvPr/>
        </p:nvSpPr>
        <p:spPr>
          <a:xfrm>
            <a:off x="1146316" y="2254087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183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76556B2-BDBE-9A08-6986-AF305E36FD7C}"/>
              </a:ext>
            </a:extLst>
          </p:cNvPr>
          <p:cNvSpPr txBox="1"/>
          <p:nvPr/>
        </p:nvSpPr>
        <p:spPr>
          <a:xfrm>
            <a:off x="1542137" y="2612364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200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3C0D14C-0C34-CD03-BDD3-C26C52280FF1}"/>
              </a:ext>
            </a:extLst>
          </p:cNvPr>
          <p:cNvSpPr txBox="1"/>
          <p:nvPr/>
        </p:nvSpPr>
        <p:spPr>
          <a:xfrm>
            <a:off x="1902177" y="3007404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183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FB2E34A-ED31-50B6-E969-7BAB727760FB}"/>
              </a:ext>
            </a:extLst>
          </p:cNvPr>
          <p:cNvSpPr txBox="1"/>
          <p:nvPr/>
        </p:nvSpPr>
        <p:spPr>
          <a:xfrm>
            <a:off x="2298444" y="3418634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185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8C6A57A-685D-8033-4A62-A64B143C6A13}"/>
              </a:ext>
            </a:extLst>
          </p:cNvPr>
          <p:cNvSpPr txBox="1"/>
          <p:nvPr/>
        </p:nvSpPr>
        <p:spPr>
          <a:xfrm>
            <a:off x="2694265" y="3779650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197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AC09E09-6DE0-C836-607D-AD8E3269FE40}"/>
              </a:ext>
            </a:extLst>
          </p:cNvPr>
          <p:cNvSpPr txBox="1"/>
          <p:nvPr/>
        </p:nvSpPr>
        <p:spPr>
          <a:xfrm>
            <a:off x="316952" y="4186584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34</a:t>
            </a:r>
            <a:endParaRPr lang="ko-KR" altLang="en-US" sz="700" b="1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6A493C6-98C5-FDBE-F19F-C9AFAF568048}"/>
              </a:ext>
            </a:extLst>
          </p:cNvPr>
          <p:cNvSpPr txBox="1"/>
          <p:nvPr/>
        </p:nvSpPr>
        <p:spPr>
          <a:xfrm>
            <a:off x="724245" y="4188441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32</a:t>
            </a:r>
            <a:endParaRPr lang="ko-KR" altLang="en-US" sz="700" b="1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5D60158-EC79-9540-E97A-FBF492A9F332}"/>
              </a:ext>
            </a:extLst>
          </p:cNvPr>
          <p:cNvSpPr txBox="1"/>
          <p:nvPr/>
        </p:nvSpPr>
        <p:spPr>
          <a:xfrm>
            <a:off x="1128989" y="4196393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21</a:t>
            </a:r>
            <a:endParaRPr lang="ko-KR" altLang="en-US" sz="700" b="1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9284A26-516D-8E88-DA80-BEA036387A46}"/>
              </a:ext>
            </a:extLst>
          </p:cNvPr>
          <p:cNvSpPr txBox="1"/>
          <p:nvPr/>
        </p:nvSpPr>
        <p:spPr>
          <a:xfrm>
            <a:off x="1884633" y="4193267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8</a:t>
            </a:r>
            <a:endParaRPr lang="ko-KR" altLang="en-US" sz="700" b="1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DF657DB-16E4-1BCF-181D-15FFA00BA65F}"/>
              </a:ext>
            </a:extLst>
          </p:cNvPr>
          <p:cNvSpPr txBox="1"/>
          <p:nvPr/>
        </p:nvSpPr>
        <p:spPr>
          <a:xfrm>
            <a:off x="2298444" y="4186584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64</a:t>
            </a:r>
            <a:endParaRPr lang="ko-KR" altLang="en-US" sz="700" b="1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9336CAC-5CE3-25FC-9F86-D21F98BC1FE1}"/>
              </a:ext>
            </a:extLst>
          </p:cNvPr>
          <p:cNvSpPr txBox="1"/>
          <p:nvPr/>
        </p:nvSpPr>
        <p:spPr>
          <a:xfrm>
            <a:off x="2694772" y="4187152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24</a:t>
            </a:r>
            <a:endParaRPr lang="ko-KR" altLang="en-US" sz="700" b="1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E38EE88-6CC5-0B64-8139-9AE7D50FAA09}"/>
              </a:ext>
            </a:extLst>
          </p:cNvPr>
          <p:cNvSpPr txBox="1"/>
          <p:nvPr/>
        </p:nvSpPr>
        <p:spPr>
          <a:xfrm>
            <a:off x="3036913" y="1451110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7</a:t>
            </a:r>
            <a:endParaRPr lang="ko-KR" altLang="en-US" sz="700" b="1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031A86C-0886-38CC-D718-6A5623190A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874561"/>
            <a:ext cx="9144000" cy="13321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72CBCB9-936B-3E34-0113-73596F899AD0}"/>
              </a:ext>
            </a:extLst>
          </p:cNvPr>
          <p:cNvSpPr txBox="1"/>
          <p:nvPr/>
        </p:nvSpPr>
        <p:spPr>
          <a:xfrm>
            <a:off x="1476351" y="4381073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0.10</a:t>
            </a:r>
            <a:endParaRPr lang="ko-KR" altLang="en-US" sz="7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F195FF7-0DF4-27EB-44E2-C96F90AADA6B}"/>
              </a:ext>
            </a:extLst>
          </p:cNvPr>
          <p:cNvSpPr txBox="1"/>
          <p:nvPr/>
        </p:nvSpPr>
        <p:spPr>
          <a:xfrm>
            <a:off x="1433487" y="4196991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22</a:t>
            </a:r>
            <a:endParaRPr lang="ko-KR" altLang="en-US" sz="700" b="1" dirty="0"/>
          </a:p>
        </p:txBody>
      </p:sp>
    </p:spTree>
    <p:extLst>
      <p:ext uri="{BB962C8B-B14F-4D97-AF65-F5344CB8AC3E}">
        <p14:creationId xmlns:p14="http://schemas.microsoft.com/office/powerpoint/2010/main" val="152427782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B6B2CE-784C-4DD1-D8A8-E52929DA42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03">
            <a:extLst>
              <a:ext uri="{FF2B5EF4-FFF2-40B4-BE49-F238E27FC236}">
                <a16:creationId xmlns:a16="http://schemas.microsoft.com/office/drawing/2014/main" id="{883AE234-C7BB-7EB4-9A7E-71067DC494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4075" y="111125"/>
            <a:ext cx="50403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결과 비교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491A4A-9E1E-782D-C98C-48546F44B647}"/>
              </a:ext>
            </a:extLst>
          </p:cNvPr>
          <p:cNvSpPr txBox="1"/>
          <p:nvPr/>
        </p:nvSpPr>
        <p:spPr>
          <a:xfrm>
            <a:off x="215739" y="942095"/>
            <a:ext cx="8856984" cy="4239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kern="0" spc="0" dirty="0">
                <a:solidFill>
                  <a:srgbClr val="000000"/>
                </a:solidFill>
                <a:effectLst/>
              </a:rPr>
              <a:t>□ </a:t>
            </a:r>
            <a:r>
              <a:rPr lang="ko-KR" altLang="en-US" b="1" kern="0" dirty="0" err="1">
                <a:solidFill>
                  <a:srgbClr val="000000"/>
                </a:solidFill>
              </a:rPr>
              <a:t>모델별</a:t>
            </a:r>
            <a:r>
              <a:rPr lang="ko-KR" altLang="en-US" b="1" kern="0" dirty="0">
                <a:solidFill>
                  <a:srgbClr val="000000"/>
                </a:solidFill>
              </a:rPr>
              <a:t> 성능 비교</a:t>
            </a:r>
            <a:endParaRPr lang="en-US" altLang="ko-KR" b="1" kern="0" dirty="0">
              <a:solidFill>
                <a:srgbClr val="000000"/>
              </a:solidFill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- 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학습시간 비교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6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6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6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6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6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- 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예측도 및 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mAP@50 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성능 비교</a:t>
            </a:r>
            <a:endParaRPr lang="en-US" altLang="ko-KR" sz="16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800" b="1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</a:p>
        </p:txBody>
      </p:sp>
      <p:graphicFrame>
        <p:nvGraphicFramePr>
          <p:cNvPr id="9" name="차트 8">
            <a:extLst>
              <a:ext uri="{FF2B5EF4-FFF2-40B4-BE49-F238E27FC236}">
                <a16:creationId xmlns:a16="http://schemas.microsoft.com/office/drawing/2014/main" id="{0F709562-89DF-83B4-DAB4-C0B552E1250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20431395"/>
              </p:ext>
            </p:extLst>
          </p:nvPr>
        </p:nvGraphicFramePr>
        <p:xfrm>
          <a:off x="1547887" y="4377816"/>
          <a:ext cx="6192688" cy="24801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1" name="차트 10">
            <a:extLst>
              <a:ext uri="{FF2B5EF4-FFF2-40B4-BE49-F238E27FC236}">
                <a16:creationId xmlns:a16="http://schemas.microsoft.com/office/drawing/2014/main" id="{72AF852F-6BC9-BA19-0F92-A52E396C145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23433820"/>
              </p:ext>
            </p:extLst>
          </p:nvPr>
        </p:nvGraphicFramePr>
        <p:xfrm>
          <a:off x="1691680" y="1822235"/>
          <a:ext cx="6192688" cy="23559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2694829660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BDC293-C517-C80B-71EF-EF968EA13E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949819B7-7DE5-BDEA-8B97-1B5CAADAD1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630" y="1988840"/>
            <a:ext cx="8561201" cy="3768567"/>
          </a:xfrm>
          <a:prstGeom prst="rect">
            <a:avLst/>
          </a:prstGeom>
        </p:spPr>
      </p:pic>
      <p:sp>
        <p:nvSpPr>
          <p:cNvPr id="2" name="Rectangle 203">
            <a:extLst>
              <a:ext uri="{FF2B5EF4-FFF2-40B4-BE49-F238E27FC236}">
                <a16:creationId xmlns:a16="http://schemas.microsoft.com/office/drawing/2014/main" id="{8495060C-ACE4-25E5-CEBB-43A515B496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4075" y="111125"/>
            <a:ext cx="50403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결과 비교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50BA26-B856-77B9-5ED8-1E80A0B98560}"/>
              </a:ext>
            </a:extLst>
          </p:cNvPr>
          <p:cNvSpPr txBox="1"/>
          <p:nvPr/>
        </p:nvSpPr>
        <p:spPr>
          <a:xfrm>
            <a:off x="215739" y="942095"/>
            <a:ext cx="8856984" cy="8756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000" b="1" kern="0" spc="0" dirty="0">
                <a:solidFill>
                  <a:srgbClr val="000000"/>
                </a:solidFill>
                <a:effectLst/>
              </a:rPr>
              <a:t>□ </a:t>
            </a:r>
            <a:r>
              <a:rPr lang="ko-KR" altLang="en-US" b="1" kern="0" dirty="0" err="1">
                <a:solidFill>
                  <a:srgbClr val="000000"/>
                </a:solidFill>
              </a:rPr>
              <a:t>모델별</a:t>
            </a:r>
            <a:r>
              <a:rPr lang="ko-KR" altLang="en-US" b="1" kern="0" dirty="0">
                <a:solidFill>
                  <a:srgbClr val="000000"/>
                </a:solidFill>
              </a:rPr>
              <a:t> 성능 비교</a:t>
            </a:r>
            <a:endParaRPr lang="en-US" altLang="ko-KR" b="1" kern="0" dirty="0">
              <a:solidFill>
                <a:srgbClr val="000000"/>
              </a:solidFill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- </a:t>
            </a:r>
            <a:r>
              <a:rPr lang="ko-KR" altLang="en-US" sz="1600" kern="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모델별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불량 검출 현황</a:t>
            </a:r>
            <a:endParaRPr lang="en-US" altLang="ko-KR" sz="16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29EAF5C-068C-E906-D309-BD431CC2E120}"/>
              </a:ext>
            </a:extLst>
          </p:cNvPr>
          <p:cNvSpPr/>
          <p:nvPr/>
        </p:nvSpPr>
        <p:spPr>
          <a:xfrm>
            <a:off x="215739" y="3356992"/>
            <a:ext cx="8856984" cy="44319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5181348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8BAB84-87C3-4293-5923-0C2E9B99E5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03">
            <a:extLst>
              <a:ext uri="{FF2B5EF4-FFF2-40B4-BE49-F238E27FC236}">
                <a16:creationId xmlns:a16="http://schemas.microsoft.com/office/drawing/2014/main" id="{E282225C-95D5-CD7D-4208-BF35432F17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4075" y="111125"/>
            <a:ext cx="50403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데이터 수집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113D702-E330-6312-8348-DCBE88DE59B8}"/>
              </a:ext>
            </a:extLst>
          </p:cNvPr>
          <p:cNvSpPr txBox="1"/>
          <p:nvPr/>
        </p:nvSpPr>
        <p:spPr>
          <a:xfrm>
            <a:off x="215739" y="908720"/>
            <a:ext cx="8856984" cy="866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kern="0" spc="0" dirty="0">
                <a:solidFill>
                  <a:srgbClr val="000000"/>
                </a:solidFill>
                <a:effectLst/>
              </a:rPr>
              <a:t>□ 데이터 수집 시스템 구성</a:t>
            </a:r>
            <a:endParaRPr lang="en-US" altLang="ko-KR" sz="1800" b="1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  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 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-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카메라를 통해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PCB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를 촬영하고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해당 이미지를 실시간으로 서버에 저장</a:t>
            </a:r>
            <a:endParaRPr lang="en-US" altLang="ko-KR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pic>
        <p:nvPicPr>
          <p:cNvPr id="3" name="Picture 0">
            <a:extLst>
              <a:ext uri="{FF2B5EF4-FFF2-40B4-BE49-F238E27FC236}">
                <a16:creationId xmlns:a16="http://schemas.microsoft.com/office/drawing/2014/main" id="{9683D95A-E9D8-BF9A-377D-1FC3C0CD27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5646" y="2361922"/>
            <a:ext cx="5472708" cy="3806079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908475080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60C671-DF33-BDDA-7421-D85D0C1A59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03">
            <a:extLst>
              <a:ext uri="{FF2B5EF4-FFF2-40B4-BE49-F238E27FC236}">
                <a16:creationId xmlns:a16="http://schemas.microsoft.com/office/drawing/2014/main" id="{3846A709-A7BB-6D07-A6E8-0E75207052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4075" y="111125"/>
            <a:ext cx="50403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결과 비교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FF0A86-5F25-D47C-3231-A66D0837207E}"/>
              </a:ext>
            </a:extLst>
          </p:cNvPr>
          <p:cNvSpPr txBox="1"/>
          <p:nvPr/>
        </p:nvSpPr>
        <p:spPr>
          <a:xfrm>
            <a:off x="215739" y="942095"/>
            <a:ext cx="8856984" cy="8295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kern="0" spc="0" dirty="0">
                <a:solidFill>
                  <a:srgbClr val="000000"/>
                </a:solidFill>
                <a:effectLst/>
              </a:rPr>
              <a:t>□ </a:t>
            </a:r>
            <a:r>
              <a:rPr lang="ko-KR" altLang="en-US" b="1" kern="0" dirty="0">
                <a:solidFill>
                  <a:srgbClr val="000000"/>
                </a:solidFill>
              </a:rPr>
              <a:t>외부 데이터에 대한 범용성 확인</a:t>
            </a:r>
            <a:endParaRPr lang="en-US" altLang="ko-KR" b="1" kern="0" dirty="0">
              <a:solidFill>
                <a:srgbClr val="000000"/>
              </a:solidFill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- 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학습 모델이 외부 데이터의 불량을 실제로 감지한 결과</a:t>
            </a:r>
            <a:endParaRPr lang="en-US" altLang="ko-KR" sz="16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4A4A9EF-D98C-3A0A-8314-3E2BB3EE31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272" y="1808601"/>
            <a:ext cx="3888432" cy="388205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91F2D96-FEF9-D934-FAFF-94339BD26A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3277" y="1806592"/>
            <a:ext cx="3933258" cy="3882052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E4BC6EA1-8123-3FF6-CB49-33CAC3C78425}"/>
              </a:ext>
            </a:extLst>
          </p:cNvPr>
          <p:cNvSpPr/>
          <p:nvPr/>
        </p:nvSpPr>
        <p:spPr>
          <a:xfrm>
            <a:off x="389524" y="1778417"/>
            <a:ext cx="3030348" cy="4014667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9748C98-84D1-95DF-D43A-5B93E67BE85E}"/>
              </a:ext>
            </a:extLst>
          </p:cNvPr>
          <p:cNvSpPr/>
          <p:nvPr/>
        </p:nvSpPr>
        <p:spPr>
          <a:xfrm>
            <a:off x="4779276" y="1772816"/>
            <a:ext cx="3030348" cy="4014667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D4B199F-0ED0-8967-68E0-45A29553929A}"/>
              </a:ext>
            </a:extLst>
          </p:cNvPr>
          <p:cNvSpPr txBox="1"/>
          <p:nvPr/>
        </p:nvSpPr>
        <p:spPr>
          <a:xfrm>
            <a:off x="1217393" y="5787941"/>
            <a:ext cx="23762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실제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부여된 라벨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  <a:endParaRPr lang="ko-KR" altLang="en-US" sz="1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B3D5F3E-53C9-9F46-FD73-DD0389AE1E13}"/>
              </a:ext>
            </a:extLst>
          </p:cNvPr>
          <p:cNvSpPr txBox="1"/>
          <p:nvPr/>
        </p:nvSpPr>
        <p:spPr>
          <a:xfrm>
            <a:off x="5550345" y="5787483"/>
            <a:ext cx="23762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학습 모델이 감지한 불량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  <a:endParaRPr lang="ko-KR" altLang="en-US" sz="1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62A962D-2C69-713E-8683-809EEEE14A7A}"/>
              </a:ext>
            </a:extLst>
          </p:cNvPr>
          <p:cNvSpPr txBox="1"/>
          <p:nvPr/>
        </p:nvSpPr>
        <p:spPr>
          <a:xfrm>
            <a:off x="58847" y="5805264"/>
            <a:ext cx="15460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외부 데이터</a:t>
            </a:r>
            <a:endParaRPr lang="ko-KR" altLang="en-US" sz="12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09DB697-18FB-4784-C8CA-18E8852AA1A0}"/>
              </a:ext>
            </a:extLst>
          </p:cNvPr>
          <p:cNvSpPr txBox="1"/>
          <p:nvPr/>
        </p:nvSpPr>
        <p:spPr>
          <a:xfrm>
            <a:off x="4421526" y="5805264"/>
            <a:ext cx="15460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외부 데이터</a:t>
            </a:r>
          </a:p>
        </p:txBody>
      </p:sp>
    </p:spTree>
    <p:extLst>
      <p:ext uri="{BB962C8B-B14F-4D97-AF65-F5344CB8AC3E}">
        <p14:creationId xmlns:p14="http://schemas.microsoft.com/office/powerpoint/2010/main" val="2681509610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564539-768F-0E40-984C-3E4271CC3D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03">
            <a:extLst>
              <a:ext uri="{FF2B5EF4-FFF2-40B4-BE49-F238E27FC236}">
                <a16:creationId xmlns:a16="http://schemas.microsoft.com/office/drawing/2014/main" id="{EADCAA15-5D21-D575-77B4-65E4E1A56A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4075" y="111125"/>
            <a:ext cx="50403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결 론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A845A9-F27F-46F3-714B-0487BCD37AD7}"/>
              </a:ext>
            </a:extLst>
          </p:cNvPr>
          <p:cNvSpPr txBox="1"/>
          <p:nvPr/>
        </p:nvSpPr>
        <p:spPr>
          <a:xfrm>
            <a:off x="215739" y="942095"/>
            <a:ext cx="8856984" cy="8295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kern="0" spc="0" dirty="0">
                <a:solidFill>
                  <a:srgbClr val="000000"/>
                </a:solidFill>
                <a:effectLst/>
              </a:rPr>
              <a:t>□</a:t>
            </a:r>
            <a:endParaRPr lang="en-US" altLang="ko-KR" b="1" kern="0" dirty="0">
              <a:solidFill>
                <a:srgbClr val="000000"/>
              </a:solidFill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-</a:t>
            </a:r>
          </a:p>
        </p:txBody>
      </p:sp>
    </p:spTree>
    <p:extLst>
      <p:ext uri="{BB962C8B-B14F-4D97-AF65-F5344CB8AC3E}">
        <p14:creationId xmlns:p14="http://schemas.microsoft.com/office/powerpoint/2010/main" val="3862757563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FCE062-D615-E87C-37A9-EB4740C05D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03">
            <a:extLst>
              <a:ext uri="{FF2B5EF4-FFF2-40B4-BE49-F238E27FC236}">
                <a16:creationId xmlns:a16="http://schemas.microsoft.com/office/drawing/2014/main" id="{EED34D5D-0407-38BD-B1A3-E8EFE9FB2B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4075" y="111125"/>
            <a:ext cx="50403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향후 계획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9EF26085-85D7-3776-5F6F-FF2DCD1043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4496788"/>
              </p:ext>
            </p:extLst>
          </p:nvPr>
        </p:nvGraphicFramePr>
        <p:xfrm>
          <a:off x="3490471" y="2276872"/>
          <a:ext cx="4752528" cy="2080891"/>
        </p:xfrm>
        <a:graphic>
          <a:graphicData uri="http://schemas.openxmlformats.org/drawingml/2006/table">
            <a:tbl>
              <a:tblPr/>
              <a:tblGrid>
                <a:gridCol w="591983">
                  <a:extLst>
                    <a:ext uri="{9D8B030D-6E8A-4147-A177-3AD203B41FA5}">
                      <a16:colId xmlns:a16="http://schemas.microsoft.com/office/drawing/2014/main" val="1151471371"/>
                    </a:ext>
                  </a:extLst>
                </a:gridCol>
                <a:gridCol w="591983">
                  <a:extLst>
                    <a:ext uri="{9D8B030D-6E8A-4147-A177-3AD203B41FA5}">
                      <a16:colId xmlns:a16="http://schemas.microsoft.com/office/drawing/2014/main" val="2425440887"/>
                    </a:ext>
                  </a:extLst>
                </a:gridCol>
                <a:gridCol w="591983">
                  <a:extLst>
                    <a:ext uri="{9D8B030D-6E8A-4147-A177-3AD203B41FA5}">
                      <a16:colId xmlns:a16="http://schemas.microsoft.com/office/drawing/2014/main" val="3083718529"/>
                    </a:ext>
                  </a:extLst>
                </a:gridCol>
                <a:gridCol w="600315">
                  <a:extLst>
                    <a:ext uri="{9D8B030D-6E8A-4147-A177-3AD203B41FA5}">
                      <a16:colId xmlns:a16="http://schemas.microsoft.com/office/drawing/2014/main" val="3186911550"/>
                    </a:ext>
                  </a:extLst>
                </a:gridCol>
                <a:gridCol w="591983">
                  <a:extLst>
                    <a:ext uri="{9D8B030D-6E8A-4147-A177-3AD203B41FA5}">
                      <a16:colId xmlns:a16="http://schemas.microsoft.com/office/drawing/2014/main" val="1023283955"/>
                    </a:ext>
                  </a:extLst>
                </a:gridCol>
                <a:gridCol w="591983">
                  <a:extLst>
                    <a:ext uri="{9D8B030D-6E8A-4147-A177-3AD203B41FA5}">
                      <a16:colId xmlns:a16="http://schemas.microsoft.com/office/drawing/2014/main" val="1929565525"/>
                    </a:ext>
                  </a:extLst>
                </a:gridCol>
                <a:gridCol w="591983">
                  <a:extLst>
                    <a:ext uri="{9D8B030D-6E8A-4147-A177-3AD203B41FA5}">
                      <a16:colId xmlns:a16="http://schemas.microsoft.com/office/drawing/2014/main" val="1093489561"/>
                    </a:ext>
                  </a:extLst>
                </a:gridCol>
                <a:gridCol w="600315">
                  <a:extLst>
                    <a:ext uri="{9D8B030D-6E8A-4147-A177-3AD203B41FA5}">
                      <a16:colId xmlns:a16="http://schemas.microsoft.com/office/drawing/2014/main" val="1449636439"/>
                    </a:ext>
                  </a:extLst>
                </a:gridCol>
              </a:tblGrid>
              <a:tr h="36941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67B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400" b="1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67B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67B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67B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67B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endParaRPr lang="ko-KR" altLang="en-US" sz="1400" b="1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67B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67B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67B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6722928"/>
                  </a:ext>
                </a:extLst>
              </a:tr>
              <a:tr h="285246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3036923"/>
                  </a:ext>
                </a:extLst>
              </a:tr>
              <a:tr h="285246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2602233"/>
                  </a:ext>
                </a:extLst>
              </a:tr>
              <a:tr h="285246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5885583"/>
                  </a:ext>
                </a:extLst>
              </a:tr>
              <a:tr h="285246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5094798"/>
                  </a:ext>
                </a:extLst>
              </a:tr>
              <a:tr h="285246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91081865"/>
                  </a:ext>
                </a:extLst>
              </a:tr>
              <a:tr h="285246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4676649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80E42AB-AE20-9BB3-F964-0602BC481F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6647274"/>
              </p:ext>
            </p:extLst>
          </p:nvPr>
        </p:nvGraphicFramePr>
        <p:xfrm>
          <a:off x="1115616" y="2276872"/>
          <a:ext cx="2263096" cy="2080891"/>
        </p:xfrm>
        <a:graphic>
          <a:graphicData uri="http://schemas.openxmlformats.org/drawingml/2006/table">
            <a:tbl>
              <a:tblPr/>
              <a:tblGrid>
                <a:gridCol w="2263096">
                  <a:extLst>
                    <a:ext uri="{9D8B030D-6E8A-4147-A177-3AD203B41FA5}">
                      <a16:colId xmlns:a16="http://schemas.microsoft.com/office/drawing/2014/main" val="3602405303"/>
                    </a:ext>
                  </a:extLst>
                </a:gridCol>
              </a:tblGrid>
              <a:tr h="36941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주요 추진 내용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67B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0599674"/>
                  </a:ext>
                </a:extLst>
              </a:tr>
              <a:tr h="2852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관련 연구 및 기술 조사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01827741"/>
                  </a:ext>
                </a:extLst>
              </a:tr>
              <a:tr h="2852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연구</a:t>
                      </a:r>
                      <a:r>
                        <a:rPr lang="en-US" altLang="ko-KR" sz="1100" b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(or</a:t>
                      </a:r>
                      <a:r>
                        <a:rPr lang="ko-KR" altLang="en-US" sz="1100" b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개발</a:t>
                      </a:r>
                      <a:r>
                        <a:rPr lang="en-US" altLang="ko-KR" sz="1100" b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 </a:t>
                      </a:r>
                      <a:r>
                        <a:rPr lang="ko-KR" altLang="en-US" sz="1100" b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방법론 확정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00723547"/>
                  </a:ext>
                </a:extLst>
              </a:tr>
              <a:tr h="2852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초기 실험</a:t>
                      </a:r>
                      <a:r>
                        <a:rPr lang="en-US" altLang="ko-KR" sz="1100" b="0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(or </a:t>
                      </a:r>
                      <a:r>
                        <a:rPr lang="ko-KR" altLang="en-US" sz="1100" b="0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프로토타입 개발</a:t>
                      </a:r>
                      <a:r>
                        <a:rPr lang="en-US" altLang="ko-KR" sz="1100" b="0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100" b="0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40323262"/>
                  </a:ext>
                </a:extLst>
              </a:tr>
              <a:tr h="2852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실험</a:t>
                      </a:r>
                      <a:r>
                        <a:rPr lang="en-US" altLang="ko-KR" sz="1100" b="0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(or </a:t>
                      </a:r>
                      <a:r>
                        <a:rPr lang="ko-KR" altLang="en-US" sz="1100" b="0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개발</a:t>
                      </a:r>
                      <a:r>
                        <a:rPr lang="en-US" altLang="ko-KR" sz="1100" b="0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 </a:t>
                      </a:r>
                      <a:r>
                        <a:rPr lang="ko-KR" altLang="en-US" sz="1100" b="0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검증 및 완료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23949457"/>
                  </a:ext>
                </a:extLst>
              </a:tr>
              <a:tr h="2852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발표자료 및 논문 작성 </a:t>
                      </a:r>
                      <a:r>
                        <a:rPr lang="en-US" altLang="ko-KR" sz="1100" b="0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(1</a:t>
                      </a:r>
                      <a:r>
                        <a:rPr lang="ko-KR" altLang="en-US" sz="1100" b="0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차</a:t>
                      </a:r>
                      <a:r>
                        <a:rPr lang="en-US" altLang="ko-KR" sz="1100" b="0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100" b="0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17263487"/>
                  </a:ext>
                </a:extLst>
              </a:tr>
              <a:tr h="2852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피드백 후 최종 수정 </a:t>
                      </a:r>
                      <a:r>
                        <a:rPr lang="en-US" altLang="ko-KR" sz="1100" b="0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100" b="0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제출</a:t>
                      </a:r>
                      <a:r>
                        <a:rPr lang="en-US" altLang="ko-KR" sz="1100" b="0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100" b="0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27191267"/>
                  </a:ext>
                </a:extLst>
              </a:tr>
            </a:tbl>
          </a:graphicData>
        </a:graphic>
      </p:graphicFrame>
      <p:sp>
        <p:nvSpPr>
          <p:cNvPr id="6" name="순서도: 병합 5">
            <a:extLst>
              <a:ext uri="{FF2B5EF4-FFF2-40B4-BE49-F238E27FC236}">
                <a16:creationId xmlns:a16="http://schemas.microsoft.com/office/drawing/2014/main" id="{40609A4A-3B9A-E0BF-9B3F-0ECD7EC3862B}"/>
              </a:ext>
            </a:extLst>
          </p:cNvPr>
          <p:cNvSpPr/>
          <p:nvPr/>
        </p:nvSpPr>
        <p:spPr>
          <a:xfrm>
            <a:off x="4307454" y="2117209"/>
            <a:ext cx="167990" cy="159663"/>
          </a:xfrm>
          <a:prstGeom prst="flowChartMerg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순서도: 병합 6">
            <a:extLst>
              <a:ext uri="{FF2B5EF4-FFF2-40B4-BE49-F238E27FC236}">
                <a16:creationId xmlns:a16="http://schemas.microsoft.com/office/drawing/2014/main" id="{EA065D8E-D701-99E3-407E-7D3AE35CABC0}"/>
              </a:ext>
            </a:extLst>
          </p:cNvPr>
          <p:cNvSpPr/>
          <p:nvPr/>
        </p:nvSpPr>
        <p:spPr>
          <a:xfrm>
            <a:off x="6664795" y="2117209"/>
            <a:ext cx="167990" cy="159663"/>
          </a:xfrm>
          <a:prstGeom prst="flowChartMerg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E16DB566-46E0-0222-F5F9-11A35577E1B9}"/>
              </a:ext>
            </a:extLst>
          </p:cNvPr>
          <p:cNvCxnSpPr>
            <a:cxnSpLocks/>
          </p:cNvCxnSpPr>
          <p:nvPr/>
        </p:nvCxnSpPr>
        <p:spPr>
          <a:xfrm>
            <a:off x="4083178" y="3645024"/>
            <a:ext cx="1207493" cy="0"/>
          </a:xfrm>
          <a:prstGeom prst="straightConnector1">
            <a:avLst/>
          </a:prstGeom>
          <a:ln w="38100">
            <a:solidFill>
              <a:srgbClr val="8FAADC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3A13DD7-7845-6712-1F8D-E8A95665D305}"/>
              </a:ext>
            </a:extLst>
          </p:cNvPr>
          <p:cNvCxnSpPr>
            <a:cxnSpLocks/>
          </p:cNvCxnSpPr>
          <p:nvPr/>
        </p:nvCxnSpPr>
        <p:spPr>
          <a:xfrm>
            <a:off x="3503596" y="2780928"/>
            <a:ext cx="579582" cy="0"/>
          </a:xfrm>
          <a:prstGeom prst="straightConnector1">
            <a:avLst/>
          </a:prstGeom>
          <a:ln w="38100">
            <a:solidFill>
              <a:srgbClr val="8FAADC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EDE3455B-6125-2FA7-B80F-A4E300C794D8}"/>
              </a:ext>
            </a:extLst>
          </p:cNvPr>
          <p:cNvCxnSpPr>
            <a:cxnSpLocks/>
          </p:cNvCxnSpPr>
          <p:nvPr/>
        </p:nvCxnSpPr>
        <p:spPr>
          <a:xfrm>
            <a:off x="3490471" y="3068960"/>
            <a:ext cx="596101" cy="0"/>
          </a:xfrm>
          <a:prstGeom prst="straightConnector1">
            <a:avLst/>
          </a:prstGeom>
          <a:ln w="38100">
            <a:solidFill>
              <a:srgbClr val="8FAADC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45F26CB1-1E28-8D4A-87A2-8551F376EF09}"/>
              </a:ext>
            </a:extLst>
          </p:cNvPr>
          <p:cNvCxnSpPr>
            <a:cxnSpLocks/>
          </p:cNvCxnSpPr>
          <p:nvPr/>
        </p:nvCxnSpPr>
        <p:spPr>
          <a:xfrm>
            <a:off x="3490471" y="3356992"/>
            <a:ext cx="1192202" cy="0"/>
          </a:xfrm>
          <a:prstGeom prst="straightConnector1">
            <a:avLst/>
          </a:prstGeom>
          <a:ln w="38100">
            <a:solidFill>
              <a:srgbClr val="8FAADC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72CE9A8F-30B0-788D-5AD5-10A206E6BC7A}"/>
              </a:ext>
            </a:extLst>
          </p:cNvPr>
          <p:cNvCxnSpPr>
            <a:cxnSpLocks/>
          </p:cNvCxnSpPr>
          <p:nvPr/>
        </p:nvCxnSpPr>
        <p:spPr>
          <a:xfrm>
            <a:off x="4682673" y="3933056"/>
            <a:ext cx="1783833" cy="0"/>
          </a:xfrm>
          <a:prstGeom prst="straightConnector1">
            <a:avLst/>
          </a:prstGeom>
          <a:ln w="38100">
            <a:solidFill>
              <a:srgbClr val="8FAADC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73334728-87F4-519D-E0FE-2B1128DC97D1}"/>
              </a:ext>
            </a:extLst>
          </p:cNvPr>
          <p:cNvCxnSpPr>
            <a:cxnSpLocks/>
          </p:cNvCxnSpPr>
          <p:nvPr/>
        </p:nvCxnSpPr>
        <p:spPr>
          <a:xfrm>
            <a:off x="5870405" y="4221088"/>
            <a:ext cx="1192202" cy="0"/>
          </a:xfrm>
          <a:prstGeom prst="straightConnector1">
            <a:avLst/>
          </a:prstGeom>
          <a:ln w="38100">
            <a:solidFill>
              <a:srgbClr val="8FAADC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252877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ECF690-E50D-47D6-7D47-53E9D0181A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03">
            <a:extLst>
              <a:ext uri="{FF2B5EF4-FFF2-40B4-BE49-F238E27FC236}">
                <a16:creationId xmlns:a16="http://schemas.microsoft.com/office/drawing/2014/main" id="{5441FE8B-C2E7-FF0B-31AA-448D0E9726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4075" y="111125"/>
            <a:ext cx="50403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데이터 수집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B19F773-5D99-3EFF-FF57-32C8BDD1887E}"/>
              </a:ext>
            </a:extLst>
          </p:cNvPr>
          <p:cNvSpPr txBox="1"/>
          <p:nvPr/>
        </p:nvSpPr>
        <p:spPr>
          <a:xfrm>
            <a:off x="215739" y="908720"/>
            <a:ext cx="8856984" cy="1282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kern="0" spc="0" dirty="0">
                <a:solidFill>
                  <a:srgbClr val="000000"/>
                </a:solidFill>
                <a:effectLst/>
              </a:rPr>
              <a:t>□ 실제 데이터 수집 시스템 구성 </a:t>
            </a:r>
            <a:endParaRPr lang="en-US" altLang="ko-KR" sz="1800" b="1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    - X,Y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 위치를 지정하여 이동하고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, 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해당 위치를 저장할 수 있는 촬영 지그를 이용</a:t>
            </a:r>
            <a:endParaRPr lang="en-US" altLang="ko-KR" kern="0" dirty="0">
              <a:solidFill>
                <a:srgbClr val="000000"/>
              </a:solidFill>
              <a:latin typeface="함초롬바탕" panose="02030604000101010101" pitchFamily="18" charset="-127"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  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-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납땜 불량을 정확히 촬영하기 위해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카메라를 기울여 측면을 촬영</a:t>
            </a:r>
            <a:endParaRPr lang="en-US" altLang="ko-KR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DE597A3-21DF-2959-FAB1-740AA9717C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2328921"/>
            <a:ext cx="4748533" cy="419642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D58CA0D-20D6-76F0-5854-90543B059A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8104" y="2481936"/>
            <a:ext cx="2957565" cy="393305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42117AB-649A-891A-47D8-117C504C892E}"/>
              </a:ext>
            </a:extLst>
          </p:cNvPr>
          <p:cNvSpPr txBox="1"/>
          <p:nvPr/>
        </p:nvSpPr>
        <p:spPr>
          <a:xfrm>
            <a:off x="1164338" y="2226350"/>
            <a:ext cx="20882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rgbClr val="0033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위치 지정 및 저장 장치</a:t>
            </a:r>
            <a:endParaRPr lang="en-US" altLang="ko-KR" sz="1400" b="1" dirty="0">
              <a:solidFill>
                <a:srgbClr val="0033C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sz="1400" b="1" dirty="0">
                <a:solidFill>
                  <a:srgbClr val="0033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400" b="1" dirty="0">
                <a:solidFill>
                  <a:srgbClr val="0033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터치 스크린</a:t>
            </a:r>
            <a:r>
              <a:rPr lang="en-US" altLang="ko-KR" sz="1400" b="1" dirty="0">
                <a:solidFill>
                  <a:srgbClr val="0033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1400" b="1" dirty="0">
              <a:solidFill>
                <a:srgbClr val="0033C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92828A-6F9A-FA74-5CFF-E055BE46155A}"/>
              </a:ext>
            </a:extLst>
          </p:cNvPr>
          <p:cNvSpPr txBox="1"/>
          <p:nvPr/>
        </p:nvSpPr>
        <p:spPr>
          <a:xfrm>
            <a:off x="1691680" y="5445224"/>
            <a:ext cx="20882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이동용 모터 </a:t>
            </a:r>
            <a:r>
              <a:rPr lang="en-US" altLang="ko-KR" sz="1400" b="1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(X,Y)</a:t>
            </a:r>
            <a:endParaRPr lang="ko-KR" altLang="en-US" sz="1400" b="1" dirty="0">
              <a:solidFill>
                <a:srgbClr val="FFFF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6D4E3D-A2FD-0984-8597-FACB373021B9}"/>
              </a:ext>
            </a:extLst>
          </p:cNvPr>
          <p:cNvSpPr txBox="1"/>
          <p:nvPr/>
        </p:nvSpPr>
        <p:spPr>
          <a:xfrm>
            <a:off x="2051720" y="4999520"/>
            <a:ext cx="20882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촬영용</a:t>
            </a:r>
            <a:r>
              <a:rPr lang="en-US" altLang="ko-KR" sz="1400" b="1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카메라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2B6851-9684-4AC7-F79F-710298612242}"/>
              </a:ext>
            </a:extLst>
          </p:cNvPr>
          <p:cNvSpPr txBox="1"/>
          <p:nvPr/>
        </p:nvSpPr>
        <p:spPr>
          <a:xfrm>
            <a:off x="5463800" y="2108599"/>
            <a:ext cx="36003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2"/>
                </a:solidFill>
              </a:rPr>
              <a:t>※</a:t>
            </a:r>
            <a:r>
              <a:rPr lang="ko-KR" altLang="en-US" sz="1400" b="1" dirty="0">
                <a:solidFill>
                  <a:schemeClr val="bg2"/>
                </a:solidFill>
              </a:rPr>
              <a:t>촬영용</a:t>
            </a:r>
            <a:r>
              <a:rPr lang="en-US" altLang="ko-KR" sz="1400" b="1" dirty="0">
                <a:solidFill>
                  <a:schemeClr val="bg2"/>
                </a:solidFill>
              </a:rPr>
              <a:t> </a:t>
            </a:r>
            <a:r>
              <a:rPr lang="ko-KR" altLang="en-US" sz="1400" b="1" dirty="0">
                <a:solidFill>
                  <a:schemeClr val="bg2"/>
                </a:solidFill>
              </a:rPr>
              <a:t>카메라</a:t>
            </a:r>
            <a:r>
              <a:rPr lang="en-US" altLang="ko-KR" sz="1400" b="1" dirty="0">
                <a:solidFill>
                  <a:schemeClr val="bg2"/>
                </a:solidFill>
              </a:rPr>
              <a:t>: Sony IMX298 16MP</a:t>
            </a:r>
            <a:endParaRPr lang="ko-KR" altLang="en-US" sz="1400" b="1" dirty="0">
              <a:solidFill>
                <a:schemeClr val="bg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70223887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750D8C-399B-A6DA-E542-AD4B163E57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03">
            <a:extLst>
              <a:ext uri="{FF2B5EF4-FFF2-40B4-BE49-F238E27FC236}">
                <a16:creationId xmlns:a16="http://schemas.microsoft.com/office/drawing/2014/main" id="{406CDA75-FB8A-855D-4880-6FA8537A94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4075" y="111125"/>
            <a:ext cx="50403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데이터 수집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2350D13-2E9C-8094-EDFB-891B5D699636}"/>
              </a:ext>
            </a:extLst>
          </p:cNvPr>
          <p:cNvSpPr txBox="1"/>
          <p:nvPr/>
        </p:nvSpPr>
        <p:spPr>
          <a:xfrm>
            <a:off x="215739" y="908720"/>
            <a:ext cx="8856984" cy="2114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kern="0" spc="0" dirty="0">
                <a:solidFill>
                  <a:srgbClr val="000000"/>
                </a:solidFill>
                <a:effectLst/>
              </a:rPr>
              <a:t>□ 데이터 </a:t>
            </a:r>
            <a:r>
              <a:rPr lang="ko-KR" altLang="en-US" sz="1800" b="1" kern="0" spc="0" dirty="0" err="1">
                <a:solidFill>
                  <a:srgbClr val="000000"/>
                </a:solidFill>
                <a:effectLst/>
              </a:rPr>
              <a:t>전처리</a:t>
            </a:r>
            <a:r>
              <a:rPr lang="ko-KR" altLang="en-US" sz="1800" b="1" kern="0" spc="0" dirty="0">
                <a:solidFill>
                  <a:srgbClr val="000000"/>
                </a:solidFill>
                <a:effectLst/>
              </a:rPr>
              <a:t> 및 </a:t>
            </a:r>
            <a:r>
              <a:rPr lang="ko-KR" altLang="en-US" sz="1800" b="1" kern="0" spc="0" dirty="0" err="1">
                <a:solidFill>
                  <a:srgbClr val="000000"/>
                </a:solidFill>
                <a:effectLst/>
              </a:rPr>
              <a:t>라벨링</a:t>
            </a:r>
            <a:endParaRPr lang="en-US" altLang="ko-KR" sz="1800" b="1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    - 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카메라가 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0°/ 90°/180°/270°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씩 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90°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각도로 회전하여 총 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4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회 촬영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  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 </a:t>
            </a:r>
            <a:endParaRPr lang="en-US" altLang="ko-KR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   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- 4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장의 이미지 중 실제 학습용으로 쓰인 이미지는 해당 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불량 잘 드러나는 </a:t>
            </a:r>
            <a:endParaRPr lang="en-US" altLang="ko-KR" kern="0" dirty="0">
              <a:solidFill>
                <a:srgbClr val="000000"/>
              </a:solidFill>
              <a:latin typeface="함초롬바탕" panose="02030604000101010101" pitchFamily="18" charset="-127"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       1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장의 이미지만을 사용</a:t>
            </a:r>
            <a:endParaRPr lang="en-US" altLang="ko-KR" kern="0" dirty="0">
              <a:solidFill>
                <a:srgbClr val="000000"/>
              </a:solidFill>
              <a:latin typeface="함초롬바탕" panose="02030604000101010101" pitchFamily="18" charset="-127"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    -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불량이 있는 부위를 중심으로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640x640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크기로 잘라내어 학습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  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C33B3A6-A056-CC41-D7F4-6E32E9AF27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5401" y="4494905"/>
            <a:ext cx="3728877" cy="192849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F12ED26-9329-3CBF-1AE9-E19C1E3C17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2421" y="3023658"/>
            <a:ext cx="4614838" cy="116347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C326CAE-8187-EAF3-4053-497341A2AD6D}"/>
              </a:ext>
            </a:extLst>
          </p:cNvPr>
          <p:cNvSpPr txBox="1"/>
          <p:nvPr/>
        </p:nvSpPr>
        <p:spPr>
          <a:xfrm>
            <a:off x="1830445" y="4187128"/>
            <a:ext cx="51787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들뜸 불량을 측면에서 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90º </a:t>
            </a: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각도로 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회전하여 촬영한 이미지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2CF6842-A463-CA1E-FED8-22669A4430AD}"/>
              </a:ext>
            </a:extLst>
          </p:cNvPr>
          <p:cNvSpPr txBox="1"/>
          <p:nvPr/>
        </p:nvSpPr>
        <p:spPr>
          <a:xfrm>
            <a:off x="1805789" y="6381328"/>
            <a:ext cx="51787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[Data</a:t>
            </a: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annotation]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3047215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74BFDC-E95C-D8E6-FB9C-789D126522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03">
            <a:extLst>
              <a:ext uri="{FF2B5EF4-FFF2-40B4-BE49-F238E27FC236}">
                <a16:creationId xmlns:a16="http://schemas.microsoft.com/office/drawing/2014/main" id="{DA46006F-F941-0F3A-BC1F-5C7A97618D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4075" y="111125"/>
            <a:ext cx="50403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데이터 수집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EABDE8-6644-EF56-D3D3-A36D60122EB8}"/>
              </a:ext>
            </a:extLst>
          </p:cNvPr>
          <p:cNvSpPr txBox="1"/>
          <p:nvPr/>
        </p:nvSpPr>
        <p:spPr>
          <a:xfrm>
            <a:off x="215739" y="942095"/>
            <a:ext cx="8856984" cy="866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kern="0" spc="0" dirty="0">
                <a:solidFill>
                  <a:srgbClr val="000000"/>
                </a:solidFill>
                <a:effectLst/>
              </a:rPr>
              <a:t>□ </a:t>
            </a:r>
            <a:r>
              <a:rPr lang="ko-KR" altLang="en-US" b="1" kern="0" dirty="0">
                <a:solidFill>
                  <a:srgbClr val="000000"/>
                </a:solidFill>
              </a:rPr>
              <a:t>학습용 데이터 현황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</a:rPr>
              <a:t> </a:t>
            </a:r>
            <a:endParaRPr lang="en-US" altLang="ko-KR" sz="1800" b="1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    - 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총 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7</a:t>
            </a:r>
            <a:r>
              <a:rPr lang="ko-KR" altLang="en-US" kern="0" dirty="0" err="1">
                <a:solidFill>
                  <a:srgbClr val="000000"/>
                </a:solidFill>
                <a:latin typeface="함초롬바탕" panose="02030604000101010101" pitchFamily="18" charset="-127"/>
              </a:rPr>
              <a:t>천여장의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 데이터셋 중 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train : </a:t>
            </a:r>
            <a:r>
              <a:rPr lang="en-US" altLang="ko-KR" kern="0" dirty="0" err="1">
                <a:solidFill>
                  <a:srgbClr val="000000"/>
                </a:solidFill>
                <a:latin typeface="함초롬바탕" panose="02030604000101010101" pitchFamily="18" charset="-127"/>
              </a:rPr>
              <a:t>val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 : test = 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약 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6 : 2 : 2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의 비율로 분할</a:t>
            </a:r>
            <a:endParaRPr lang="en-US" altLang="ko-KR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8951ABC6-69E7-A929-73D8-AFD43527C26E}"/>
              </a:ext>
            </a:extLst>
          </p:cNvPr>
          <p:cNvGrpSpPr/>
          <p:nvPr/>
        </p:nvGrpSpPr>
        <p:grpSpPr>
          <a:xfrm>
            <a:off x="1719165" y="1813536"/>
            <a:ext cx="5705669" cy="2263536"/>
            <a:chOff x="1458719" y="1825943"/>
            <a:chExt cx="6226562" cy="2444249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60ADA67C-A6DC-1961-D8E5-DAA83DB060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58719" y="1825943"/>
              <a:ext cx="6226562" cy="1211392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9A0A4625-768E-2C15-6BA9-975B4196422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51720" y="3019873"/>
              <a:ext cx="4574629" cy="1250319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3509B66D-E436-2A2D-B851-D7F4A045526A}"/>
                </a:ext>
              </a:extLst>
            </p:cNvPr>
            <p:cNvSpPr/>
            <p:nvPr/>
          </p:nvSpPr>
          <p:spPr>
            <a:xfrm>
              <a:off x="1979712" y="1825943"/>
              <a:ext cx="432048" cy="866776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69DAAB0-9148-0C04-030F-A7F7EB582992}"/>
                </a:ext>
              </a:extLst>
            </p:cNvPr>
            <p:cNvSpPr/>
            <p:nvPr/>
          </p:nvSpPr>
          <p:spPr>
            <a:xfrm>
              <a:off x="3563888" y="2182641"/>
              <a:ext cx="432048" cy="510078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E715442D-2713-009B-3CDE-E7D7D5DCD888}"/>
                </a:ext>
              </a:extLst>
            </p:cNvPr>
            <p:cNvSpPr/>
            <p:nvPr/>
          </p:nvSpPr>
          <p:spPr>
            <a:xfrm>
              <a:off x="5148064" y="1936284"/>
              <a:ext cx="432048" cy="811733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F54F74A0-7F8A-D574-89D8-F8C8B8A6C62A}"/>
                </a:ext>
              </a:extLst>
            </p:cNvPr>
            <p:cNvSpPr/>
            <p:nvPr/>
          </p:nvSpPr>
          <p:spPr>
            <a:xfrm>
              <a:off x="6630812" y="2110043"/>
              <a:ext cx="432048" cy="526870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2E7EFACF-6781-CFD3-B402-075E02CD24F5}"/>
                </a:ext>
              </a:extLst>
            </p:cNvPr>
            <p:cNvSpPr/>
            <p:nvPr/>
          </p:nvSpPr>
          <p:spPr>
            <a:xfrm>
              <a:off x="2411760" y="3287968"/>
              <a:ext cx="648072" cy="526870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0E378F94-B609-3F0D-98EF-098B02E15F77}"/>
                </a:ext>
              </a:extLst>
            </p:cNvPr>
            <p:cNvSpPr/>
            <p:nvPr/>
          </p:nvSpPr>
          <p:spPr>
            <a:xfrm>
              <a:off x="3791744" y="3287360"/>
              <a:ext cx="648072" cy="526870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C8999305-F095-CB23-7B2B-D24A8BDAF17C}"/>
                </a:ext>
              </a:extLst>
            </p:cNvPr>
            <p:cNvSpPr/>
            <p:nvPr/>
          </p:nvSpPr>
          <p:spPr>
            <a:xfrm>
              <a:off x="5626313" y="3248978"/>
              <a:ext cx="553527" cy="756086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48AB4DF2-BF36-FFE7-3779-1F2840A98A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5154" y="4125199"/>
            <a:ext cx="4911439" cy="509678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133EADA6-AB12-B213-80E2-386DFAC4A2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3608" y="4683004"/>
            <a:ext cx="7211921" cy="196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014539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1BBBD9-B5B4-2FD5-E5A0-21D5E2DBB6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03">
            <a:extLst>
              <a:ext uri="{FF2B5EF4-FFF2-40B4-BE49-F238E27FC236}">
                <a16:creationId xmlns:a16="http://schemas.microsoft.com/office/drawing/2014/main" id="{9B6AC4E5-4E33-C003-2DD2-F8FBEA7CA1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4075" y="111125"/>
            <a:ext cx="50403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데이터 수집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EE2322D-3B68-356F-2CB4-5C03094FFC98}"/>
              </a:ext>
            </a:extLst>
          </p:cNvPr>
          <p:cNvSpPr txBox="1"/>
          <p:nvPr/>
        </p:nvSpPr>
        <p:spPr>
          <a:xfrm>
            <a:off x="215739" y="980728"/>
            <a:ext cx="8856984" cy="866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kern="0" spc="0" dirty="0">
                <a:solidFill>
                  <a:srgbClr val="000000"/>
                </a:solidFill>
                <a:effectLst/>
              </a:rPr>
              <a:t>□ </a:t>
            </a:r>
            <a:r>
              <a:rPr lang="ko-KR" altLang="en-US" b="1" kern="0" dirty="0">
                <a:solidFill>
                  <a:srgbClr val="000000"/>
                </a:solidFill>
              </a:rPr>
              <a:t>학습용 데이터 현황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</a:rPr>
              <a:t> </a:t>
            </a:r>
            <a:endParaRPr lang="en-US" altLang="ko-KR" sz="1800" b="1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    - 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학습 데이터의 클래스별 데이터 분포</a:t>
            </a:r>
            <a:endParaRPr lang="en-US" altLang="ko-KR" kern="0" dirty="0">
              <a:solidFill>
                <a:srgbClr val="000000"/>
              </a:solidFill>
              <a:latin typeface="함초롬바탕" panose="0203060400010101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7E49442-EF59-84C4-87DE-915B28643F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9792" y="1844824"/>
            <a:ext cx="3173265" cy="316567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12067C5-17E9-92A2-209B-4A54DE51CA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047" y="5085184"/>
            <a:ext cx="7884368" cy="1131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183011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D123CC-35F8-1D09-F5FC-19E1D71D55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03">
            <a:extLst>
              <a:ext uri="{FF2B5EF4-FFF2-40B4-BE49-F238E27FC236}">
                <a16:creationId xmlns:a16="http://schemas.microsoft.com/office/drawing/2014/main" id="{9E7E2FCE-9345-9E70-4405-EA58717DBF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4075" y="111125"/>
            <a:ext cx="50403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데이터 수집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BDC055-02E2-87B1-D81D-3D4BD22D6049}"/>
              </a:ext>
            </a:extLst>
          </p:cNvPr>
          <p:cNvSpPr txBox="1"/>
          <p:nvPr/>
        </p:nvSpPr>
        <p:spPr>
          <a:xfrm>
            <a:off x="215739" y="980728"/>
            <a:ext cx="8856984" cy="866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kern="0" spc="0" dirty="0">
                <a:solidFill>
                  <a:srgbClr val="000000"/>
                </a:solidFill>
                <a:effectLst/>
              </a:rPr>
              <a:t>□ </a:t>
            </a:r>
            <a:r>
              <a:rPr lang="ko-KR" altLang="en-US" b="1" kern="0" dirty="0">
                <a:solidFill>
                  <a:srgbClr val="000000"/>
                </a:solidFill>
              </a:rPr>
              <a:t>평가용 데이터 현황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</a:rPr>
              <a:t> </a:t>
            </a:r>
            <a:endParaRPr lang="en-US" altLang="ko-KR" sz="1800" b="1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    - 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기존의 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PCB 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촬영본에 외부 데이터를 추가하여 범용성을 확인해보도록 함</a:t>
            </a:r>
            <a:endParaRPr lang="en-US" altLang="ko-KR" kern="0" dirty="0">
              <a:solidFill>
                <a:srgbClr val="000000"/>
              </a:solidFill>
              <a:latin typeface="함초롬바탕" panose="0203060400010101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FA598E7-205F-4E3B-6283-DF5DAD0326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2244584"/>
            <a:ext cx="1296144" cy="183145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28F5A63-4865-21E6-0B72-0B233DF6289C}"/>
              </a:ext>
            </a:extLst>
          </p:cNvPr>
          <p:cNvSpPr txBox="1"/>
          <p:nvPr/>
        </p:nvSpPr>
        <p:spPr>
          <a:xfrm>
            <a:off x="1115616" y="4391526"/>
            <a:ext cx="23762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기존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PCB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및 촬영 데이터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  <a:endParaRPr lang="ko-KR" altLang="en-US" sz="1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17975D0-2DE4-0221-618F-0A8143F201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8064" y="2089713"/>
            <a:ext cx="3312368" cy="211991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0EE2D17-D0A7-C756-0093-462B0ADB3A75}"/>
              </a:ext>
            </a:extLst>
          </p:cNvPr>
          <p:cNvSpPr txBox="1"/>
          <p:nvPr/>
        </p:nvSpPr>
        <p:spPr>
          <a:xfrm>
            <a:off x="5616116" y="4233370"/>
            <a:ext cx="23762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외부 데이터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약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100EA)]</a:t>
            </a:r>
            <a:endParaRPr lang="ko-KR" altLang="en-US" sz="1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6EBDA7AB-2F7F-9C59-FADE-97938E1B0E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63688" y="1962662"/>
            <a:ext cx="2479055" cy="2375565"/>
          </a:xfrm>
          <a:prstGeom prst="rect">
            <a:avLst/>
          </a:prstGeom>
        </p:spPr>
      </p:pic>
      <p:sp>
        <p:nvSpPr>
          <p:cNvPr id="14" name="십자형 13">
            <a:extLst>
              <a:ext uri="{FF2B5EF4-FFF2-40B4-BE49-F238E27FC236}">
                <a16:creationId xmlns:a16="http://schemas.microsoft.com/office/drawing/2014/main" id="{79EA4792-EEFC-FC2A-2EAB-22E63D41E39B}"/>
              </a:ext>
            </a:extLst>
          </p:cNvPr>
          <p:cNvSpPr/>
          <p:nvPr/>
        </p:nvSpPr>
        <p:spPr>
          <a:xfrm>
            <a:off x="4489548" y="2944289"/>
            <a:ext cx="442492" cy="432048"/>
          </a:xfrm>
          <a:prstGeom prst="plus">
            <a:avLst>
              <a:gd name="adj" fmla="val 42804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01878339-4849-E8CA-40B2-F20FF95C5F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82402" y="4686177"/>
            <a:ext cx="7056784" cy="1923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895460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42577D-4E1A-E05F-3D03-AE21778638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03">
            <a:extLst>
              <a:ext uri="{FF2B5EF4-FFF2-40B4-BE49-F238E27FC236}">
                <a16:creationId xmlns:a16="http://schemas.microsoft.com/office/drawing/2014/main" id="{EDE3052D-3844-0B37-BD4F-FFC4B8B53E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4075" y="111125"/>
            <a:ext cx="50403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데이터 학습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B5B44F-5491-898A-73B8-3160A2FC6261}"/>
              </a:ext>
            </a:extLst>
          </p:cNvPr>
          <p:cNvSpPr txBox="1"/>
          <p:nvPr/>
        </p:nvSpPr>
        <p:spPr>
          <a:xfrm>
            <a:off x="215739" y="942095"/>
            <a:ext cx="8856984" cy="47246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kern="0" spc="0" dirty="0">
                <a:solidFill>
                  <a:srgbClr val="000000"/>
                </a:solidFill>
                <a:effectLst/>
              </a:rPr>
              <a:t>□ 실험 환경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</a:rPr>
              <a:t> </a:t>
            </a:r>
            <a:endParaRPr lang="en-US" altLang="ko-KR" sz="1800" b="1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- HW </a:t>
            </a:r>
            <a:r>
              <a:rPr lang="ko-KR" altLang="en-US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환경</a:t>
            </a:r>
            <a:endParaRPr lang="en-US" altLang="ko-KR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ko-KR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〮</a:t>
            </a:r>
            <a:r>
              <a:rPr lang="en-US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OS: Windows 10 Pro for Workstations</a:t>
            </a: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ko-KR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〮</a:t>
            </a:r>
            <a:r>
              <a:rPr lang="en-US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CPU:</a:t>
            </a:r>
            <a:r>
              <a:rPr lang="ko-KR" altLang="en-US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pt-BR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Intel(R) Xenon(R) W-2223 CPU @ 3.60GHz</a:t>
            </a:r>
            <a:endParaRPr lang="en-US" altLang="ko-KR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ko-KR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〮</a:t>
            </a:r>
            <a:r>
              <a:rPr lang="en-US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HDD:</a:t>
            </a:r>
            <a:r>
              <a:rPr lang="ko-KR" altLang="en-US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475+931= 1,406GB</a:t>
            </a: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ko-KR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〮</a:t>
            </a:r>
            <a:r>
              <a:rPr lang="en-US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RAM: 128GB</a:t>
            </a:r>
            <a:endParaRPr lang="en-US" altLang="ko-KR" sz="1800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ko-KR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〮</a:t>
            </a:r>
            <a:r>
              <a:rPr lang="en-US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GPU:</a:t>
            </a:r>
            <a:r>
              <a:rPr lang="ko-KR" altLang="en-US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pt-BR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NVIDIA GeForce RTX 3080</a:t>
            </a:r>
            <a:r>
              <a:rPr lang="en-US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5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SW </a:t>
            </a:r>
            <a:r>
              <a:rPr lang="ko-KR" altLang="en-US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환경</a:t>
            </a:r>
            <a:endParaRPr lang="en-US" altLang="ko-KR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ko-KR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〮</a:t>
            </a:r>
            <a:r>
              <a:rPr lang="en-US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알고리즘</a:t>
            </a:r>
            <a:r>
              <a:rPr lang="en-US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YOLO11(N,S,M,L,X) / RT-DETR</a:t>
            </a: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ko-KR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〮</a:t>
            </a:r>
            <a:r>
              <a:rPr lang="en-US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사용언어</a:t>
            </a:r>
            <a:r>
              <a:rPr lang="en-US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Python 3.9.2</a:t>
            </a: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ko-KR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〮</a:t>
            </a:r>
            <a:r>
              <a:rPr lang="en-US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Frame Work: </a:t>
            </a:r>
            <a:r>
              <a:rPr lang="en-US" altLang="ko-KR" kern="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PyTorch</a:t>
            </a:r>
            <a:r>
              <a:rPr lang="en-US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1.31.1 +cu117, </a:t>
            </a:r>
            <a:r>
              <a:rPr lang="en-US" altLang="ko-KR" kern="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jupyter</a:t>
            </a:r>
            <a:r>
              <a:rPr lang="en-US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notebook 1.0.0</a:t>
            </a:r>
          </a:p>
        </p:txBody>
      </p:sp>
    </p:spTree>
    <p:extLst>
      <p:ext uri="{BB962C8B-B14F-4D97-AF65-F5344CB8AC3E}">
        <p14:creationId xmlns:p14="http://schemas.microsoft.com/office/powerpoint/2010/main" val="2391580243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5F695B-B154-BDAD-DCE6-0427953C1C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03">
            <a:extLst>
              <a:ext uri="{FF2B5EF4-FFF2-40B4-BE49-F238E27FC236}">
                <a16:creationId xmlns:a16="http://schemas.microsoft.com/office/drawing/2014/main" id="{5FE8FF36-726D-79F2-677B-3435B15818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4075" y="111125"/>
            <a:ext cx="50403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제안 모델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7A27D9-89B5-A00E-EED0-253251D190A6}"/>
              </a:ext>
            </a:extLst>
          </p:cNvPr>
          <p:cNvSpPr txBox="1"/>
          <p:nvPr/>
        </p:nvSpPr>
        <p:spPr>
          <a:xfrm>
            <a:off x="215739" y="942095"/>
            <a:ext cx="8856984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kern="0" spc="0" dirty="0">
                <a:solidFill>
                  <a:srgbClr val="000000"/>
                </a:solidFill>
                <a:effectLst/>
              </a:rPr>
              <a:t>□ </a:t>
            </a:r>
            <a:r>
              <a:rPr lang="en-US" altLang="ko-KR" b="1" kern="0" dirty="0">
                <a:solidFill>
                  <a:srgbClr val="000000"/>
                </a:solidFill>
              </a:rPr>
              <a:t>RT-DETR </a:t>
            </a:r>
            <a:r>
              <a:rPr lang="en-US" altLang="ko-KR" b="1" dirty="0"/>
              <a:t>(Real-Time Detection Transformer)</a:t>
            </a:r>
            <a:endParaRPr lang="en-US" altLang="ko-KR" sz="1800" b="1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</a:p>
        </p:txBody>
      </p:sp>
      <p:pic>
        <p:nvPicPr>
          <p:cNvPr id="2052" name="Picture 4" descr="post-thumbnail">
            <a:extLst>
              <a:ext uri="{FF2B5EF4-FFF2-40B4-BE49-F238E27FC236}">
                <a16:creationId xmlns:a16="http://schemas.microsoft.com/office/drawing/2014/main" id="{4424864F-7FF5-9FFB-C7F5-AC57AE5ACB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394393"/>
            <a:ext cx="6624836" cy="3019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drawing">
            <a:extLst>
              <a:ext uri="{FF2B5EF4-FFF2-40B4-BE49-F238E27FC236}">
                <a16:creationId xmlns:a16="http://schemas.microsoft.com/office/drawing/2014/main" id="{3518ACC3-6A15-2A94-0BB0-7A3F26DDFD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042" y="3861048"/>
            <a:ext cx="2932814" cy="2732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745F7EE-6B8F-8DA2-69D4-123B932FBE8C}"/>
              </a:ext>
            </a:extLst>
          </p:cNvPr>
          <p:cNvSpPr txBox="1"/>
          <p:nvPr/>
        </p:nvSpPr>
        <p:spPr>
          <a:xfrm>
            <a:off x="3275856" y="4313366"/>
            <a:ext cx="5748128" cy="2134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Baidu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에서 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2023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월에 발표한 최첨단 </a:t>
            </a:r>
            <a:r>
              <a:rPr lang="ko-KR" altLang="en-US" sz="1200" kern="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엔드투엔드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객체 감지 모델로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높은 정확도를 유지하면서도 실시간 성능을 제공</a:t>
            </a:r>
            <a:endParaRPr lang="en-US" altLang="ko-KR" sz="12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br>
              <a:rPr lang="en-US" altLang="ko-KR" sz="3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실시간 객체 감지 분야에서 기존 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CNN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기반이 아닌 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DETR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기반 모델의 새로운 가능성을 제시하며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높은 정확도와 효율성을 동시에 달성한 혁신적인 모델로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kern="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멀티스케일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정보 처리에 유리하여 복잡한 장면에서도 성능이 뛰어남</a:t>
            </a:r>
            <a:endParaRPr lang="en-US" altLang="ko-KR" sz="12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3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기존 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DETR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모델은 실시간 객체 탐지에 적합하지 않았으나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RT-DETR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은 이러한 단점을 개선하여 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YOLO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가까운 속도를 제공하였음</a:t>
            </a:r>
            <a:endParaRPr lang="en-US" altLang="ko-KR" sz="12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34657605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기본 디자인">
  <a:themeElements>
    <a:clrScheme name="기본 디자인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기본 디자인">
      <a:majorFont>
        <a:latin typeface="굴림체"/>
        <a:ea typeface="굴림체"/>
        <a:cs typeface=""/>
      </a:majorFont>
      <a:minorFont>
        <a:latin typeface="굴림체"/>
        <a:ea typeface="굴림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>
          <a:solidFill>
            <a:schemeClr val="tx1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>
    <a:extraClrScheme>
      <a:clrScheme name="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25382</TotalTime>
  <Words>1596</Words>
  <Application>Microsoft Office PowerPoint</Application>
  <PresentationFormat>화면 슬라이드 쇼(4:3)</PresentationFormat>
  <Paragraphs>397</Paragraphs>
  <Slides>22</Slides>
  <Notes>22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30" baseType="lpstr">
      <vt:lpstr>HY수평선M</vt:lpstr>
      <vt:lpstr>HY헤드라인M</vt:lpstr>
      <vt:lpstr>굴림</vt:lpstr>
      <vt:lpstr>굴림체</vt:lpstr>
      <vt:lpstr>맑은 고딕</vt:lpstr>
      <vt:lpstr>함초롬바탕</vt:lpstr>
      <vt:lpstr>Wingdings</vt:lpstr>
      <vt:lpstr>기본 디자인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예스폼(yesform)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신년도 사업계획서(일반)</dc:title>
  <dc:creator>예스폼(yesform)</dc:creator>
  <cp:keywords>www.yesform.com</cp:keywords>
  <dc:description>본 문서의 저작권은 예스폼(yesform)에 있으며_x000d_
무단 복제 배포시 법적인 제재를 받을 수 있습니다.</dc:description>
  <cp:lastModifiedBy>고서하</cp:lastModifiedBy>
  <cp:revision>595</cp:revision>
  <cp:lastPrinted>2020-07-04T15:12:57Z</cp:lastPrinted>
  <dcterms:created xsi:type="dcterms:W3CDTF">2006-01-13T09:37:44Z</dcterms:created>
  <dcterms:modified xsi:type="dcterms:W3CDTF">2025-02-28T07:03:31Z</dcterms:modified>
</cp:coreProperties>
</file>